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1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</p:sldIdLst>
  <p:sldSz cx="9144000" cy="5143500" type="screen16x9"/>
  <p:notesSz cx="6858000" cy="9144000"/>
  <p:embeddedFontLst>
    <p:embeddedFont>
      <p:font typeface="Gill Sans" panose="020B0604020202020204" charset="0"/>
      <p:regular r:id="rId134"/>
      <p:bold r:id="rId135"/>
    </p:embeddedFont>
    <p:embeddedFont>
      <p:font typeface="Helvetica Neue" panose="020B0604020202020204" charset="0"/>
      <p:regular r:id="rId136"/>
      <p:bold r:id="rId137"/>
      <p:italic r:id="rId138"/>
      <p:boldItalic r:id="rId139"/>
    </p:embeddedFont>
    <p:embeddedFont>
      <p:font typeface="Helvetica Neue Light" panose="020B0604020202020204" charset="0"/>
      <p:regular r:id="rId140"/>
      <p:bold r:id="rId141"/>
      <p:italic r:id="rId142"/>
      <p:boldItalic r:id="rId1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C42BEDD-C28B-4152-B95E-C30BB8270E2D}">
  <a:tblStyle styleId="{CC42BEDD-C28B-4152-B95E-C30BB8270E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notesMaster" Target="notesMasters/notesMaster1.xml"/><Relationship Id="rId138" Type="http://schemas.openxmlformats.org/officeDocument/2006/relationships/font" Target="fonts/font5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1.fntdata"/><Relationship Id="rId139" Type="http://schemas.openxmlformats.org/officeDocument/2006/relationships/font" Target="fonts/font6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font" Target="fonts/font7.fntdata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font" Target="fonts/font2.fntdata"/><Relationship Id="rId143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8.fntdata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font" Target="fonts/font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a09f87df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a09f87df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a09f87df6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a09f87df6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a3296ecba_43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3a3296ecba_43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a3296ecba_43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3a3296ecba_43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a3296ecba_4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3a3296ecba_4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3a3296ecba_4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3a3296ecba_4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3a3296ecba_43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3a3296ecba_43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a3296ecba_4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3a3296ecba_4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a3296ecba_43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3a3296ecba_43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a3296ecba_4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3a3296ecba_4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3a3296ecba_43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3a3296ecba_43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3a3296ecba_43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3a3296ecba_43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a09f87df6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a09f87df6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a09f87df6_1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3a09f87df6_1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a3296ecba_43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3a3296ecba_43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3a3296ecba_43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3a3296ecba_43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3a3296ecba_43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3a3296ecba_43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3a3296ecba_43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3a3296ecba_43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3a3296ecba_43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3a3296ecba_43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3a3296ecba_43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3a3296ecba_43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3a3296ecba_43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3a3296ecba_43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3a3296ecba_43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3a3296ecba_43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3a3296ecba_43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3a3296ecba_43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a09f87df6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a09f87df6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3a3296ecba_43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3a3296ecba_43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3a3296ecba_43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3a3296ecba_43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3a3296ecba_43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3a3296ecba_43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3a3296ecba_43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3a3296ecba_43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3a3296ecba_43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3a3296ecba_43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3a3296ecba_43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3a3296ecba_43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3a3296ecba_43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3a3296ecba_43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3a3296ecba_43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3a3296ecba_43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3a3296ecba_43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3a3296ecba_43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3a3296ecba_43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3a3296ecba_43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d225a1972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d225a1972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3a3296ecba_43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3a3296ecba_43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Lea Verou, Andy Clarke, Nicole Sullivan,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Rachel Andrew, </a:t>
            </a:r>
            <a:r>
              <a:rPr lang="es" sz="135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Brad Frost, </a:t>
            </a:r>
            <a:r>
              <a:rPr lang="es"/>
              <a:t>Ethan Marcotte</a:t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3b97360e8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3b97360e8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a09f87df6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a09f87df6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a09f87df6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a09f87df6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a09f87df6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a09f87df6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a09f87df6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a09f87df6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d225a1972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d225a1972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a09f87df6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a09f87df6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b2b6bbe6e_2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b2b6bbe6e_2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d225a1972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d225a1972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225a1972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225a1972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a09f87df6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a09f87df6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a09f87df6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a09f87df6_1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a09f87df6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a09f87df6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a09f87df6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a09f87df6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a09f87df6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a09f87df6_1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a09f87df6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a09f87df6_1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a09f87df6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a09f87df6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a09f87df6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a09f87df6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a09f87d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a09f87df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a09f87df6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a09f87df6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a09f87df6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a09f87df6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a09f87df6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a09f87df6_1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a09f87df6_1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a09f87df6_1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a09f87df6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a09f87df6_1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a09f87df6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a09f87df6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a09f87df6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a09f87df6_1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a09f87df6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a09f87df6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a09f87df6_1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a09f87df6_1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a09f87df6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a09f87df6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a09f87df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a09f87df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a09f87df6_1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a09f87df6_1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a2bf66285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a2bf66285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a09f87df6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a09f87df6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a09f87df6_1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a09f87df6_1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a2bf66285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a2bf66285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a2bf66285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a2bf66285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a09f87df6_1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a09f87df6_1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a2bf66285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a2bf66285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a09f87df6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a09f87df6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d225a19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d225a19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a09f87df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a09f87df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d225a1972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d225a1972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d225a19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d225a19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d225a19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d225a19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d225a197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d225a197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d225a197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d225a197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d225a197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d225a197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d225a197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d225a197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d225a197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d225a197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d225a197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d225a197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d225a1972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d225a1972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a09f87df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a09f87df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a2bf66285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a2bf66285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a2bf66285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a2bf66285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d225a1972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d225a1972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d225a197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d225a197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d225a1972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d225a1972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d225a1972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d225a1972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d225a1972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d225a1972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d225a1972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d225a1972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d225a1972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d225a1972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d225a197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d225a197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a09f87df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a09f87df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d225a1972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d225a1972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d225a1972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3d225a1972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a09f87df6_1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a09f87df6_1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d225a197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d225a197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d225a1972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d225a1972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d225a1972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d225a1972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d225a1972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d225a1972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a2bf66285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3a2bf66285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d225a1972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3d225a1972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d225a197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d225a197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a09f87df6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a09f87df6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d225a1972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3d225a1972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d225a1972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d225a1972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d225a1972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3d225a1972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a3296ecba_43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3a3296ecba_43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a2bf66285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3a2bf66285_1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a09f87df6_1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3a09f87df6_1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a3296ecba_4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3a3296ecba_42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a3296ecba_4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a3296ecba_4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3a3296ecba_43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3a3296ecba_43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a3296ecba_4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3a3296ecba_4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a09f87df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a09f87df6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a3296ecba_4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a3296ecba_4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a3296ecba_43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3a3296ecba_43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a3296ecba_4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3a3296ecba_4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3a3296ecba_43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3a3296ecba_43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a3296ecba_43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3a3296ecba_43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3a3296ecba_43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3a3296ecba_43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a3296ecba_4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3a3296ecba_4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a3296ecba_43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3a3296ecba_43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contenedor sería inline respecto al resto de los elementos de la pagina</a:t>
            </a:r>
            <a:br>
              <a:rPr lang="es"/>
            </a:br>
            <a:br>
              <a:rPr lang="es"/>
            </a:b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a3296ecba_43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3a3296ecba_43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a3296ecba_43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3a3296ecba_43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eepcoding.io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pertura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-28575" y="4729163"/>
            <a:ext cx="9194100" cy="4215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8626547" y="3408"/>
            <a:ext cx="239400" cy="239400"/>
          </a:xfrm>
          <a:prstGeom prst="rect">
            <a:avLst/>
          </a:prstGeom>
          <a:solidFill>
            <a:srgbClr val="D35400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8902558" y="3408"/>
            <a:ext cx="239400" cy="23940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" name="Google Shape;19;p2"/>
          <p:cNvSpPr txBox="1">
            <a:spLocks noGrp="1"/>
          </p:cNvSpPr>
          <p:nvPr>
            <p:ph type="title"/>
          </p:nvPr>
        </p:nvSpPr>
        <p:spPr>
          <a:xfrm>
            <a:off x="1164431" y="800100"/>
            <a:ext cx="698040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1"/>
          </p:nvPr>
        </p:nvSpPr>
        <p:spPr>
          <a:xfrm>
            <a:off x="1179695" y="2650331"/>
            <a:ext cx="7307100" cy="17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4585097" y="4886325"/>
            <a:ext cx="1785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incipio capítulo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1314450" y="2028825"/>
            <a:ext cx="7472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1314450" y="2593181"/>
            <a:ext cx="74724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4477940" y="4886325"/>
            <a:ext cx="1785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standar Vacía">
  <p:cSld name="Estandar Vacía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-28575" y="4729163"/>
            <a:ext cx="9194100" cy="4215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8626547" y="3408"/>
            <a:ext cx="239400" cy="239400"/>
          </a:xfrm>
          <a:prstGeom prst="rect">
            <a:avLst/>
          </a:prstGeom>
          <a:solidFill>
            <a:srgbClr val="D35400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" name="Google Shape;31;p4"/>
          <p:cNvSpPr/>
          <p:nvPr/>
        </p:nvSpPr>
        <p:spPr>
          <a:xfrm>
            <a:off x="8902558" y="3408"/>
            <a:ext cx="239400" cy="23940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4477940" y="4886325"/>
            <a:ext cx="1785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acia con Imagen de fondo">
  <p:cSld name="Vacia con Imagen de fondo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-28575" y="4729163"/>
            <a:ext cx="9194100" cy="4215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" name="Google Shape;37;p5"/>
          <p:cNvSpPr/>
          <p:nvPr/>
        </p:nvSpPr>
        <p:spPr>
          <a:xfrm>
            <a:off x="8626547" y="3408"/>
            <a:ext cx="239400" cy="239400"/>
          </a:xfrm>
          <a:prstGeom prst="rect">
            <a:avLst/>
          </a:prstGeom>
          <a:solidFill>
            <a:srgbClr val="D35400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" name="Google Shape;38;p5"/>
          <p:cNvSpPr/>
          <p:nvPr/>
        </p:nvSpPr>
        <p:spPr>
          <a:xfrm>
            <a:off x="8902558" y="3408"/>
            <a:ext cx="239400" cy="23940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  <a:noFill/>
          <a:ln>
            <a:noFill/>
          </a:ln>
          <a:effectLst>
            <a:outerShdw blurRad="38100" dist="508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51425" tIns="51425" rIns="51425" bIns="5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Helvetica Neue Light"/>
              <a:buNone/>
              <a:defRPr sz="43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4477940" y="4886325"/>
            <a:ext cx="1785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stándar Título+Texto">
  <p:cSld name="Estándar Título+Texto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321469" y="228600"/>
            <a:ext cx="235800" cy="235800"/>
          </a:xfrm>
          <a:prstGeom prst="rect">
            <a:avLst/>
          </a:prstGeom>
          <a:solidFill>
            <a:srgbClr val="D35400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-28575" y="4729163"/>
            <a:ext cx="9194100" cy="4215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" name="Google Shape;46;p6"/>
          <p:cNvSpPr/>
          <p:nvPr/>
        </p:nvSpPr>
        <p:spPr>
          <a:xfrm>
            <a:off x="8626547" y="3408"/>
            <a:ext cx="239400" cy="239400"/>
          </a:xfrm>
          <a:prstGeom prst="rect">
            <a:avLst/>
          </a:prstGeom>
          <a:solidFill>
            <a:srgbClr val="D35400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7" name="Google Shape;47;p6"/>
          <p:cNvSpPr/>
          <p:nvPr/>
        </p:nvSpPr>
        <p:spPr>
          <a:xfrm>
            <a:off x="8902558" y="3408"/>
            <a:ext cx="239400" cy="23940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1"/>
          </p:nvPr>
        </p:nvSpPr>
        <p:spPr>
          <a:xfrm>
            <a:off x="592931" y="785813"/>
            <a:ext cx="7836600" cy="25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500"/>
              <a:buFont typeface="Helvetica Neue Light"/>
              <a:buChar char="&gt;"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500"/>
              <a:buFont typeface="Helvetica Neue Light"/>
              <a:buChar char="•"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500"/>
              <a:buFont typeface="Helvetica Neue Light"/>
              <a:buChar char="‣"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500"/>
              <a:buFont typeface="Helvetica Neue Light"/>
              <a:buChar char="๏"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4477940" y="4886325"/>
            <a:ext cx="1785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acias">
  <p:cSld name="Gracia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371" y="1803797"/>
            <a:ext cx="9129600" cy="11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5400"/>
              <a:buFont typeface="Helvetica Neue Light"/>
              <a:buNone/>
            </a:pPr>
            <a:r>
              <a:rPr lang="es" sz="54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GRACIAS</a:t>
            </a:r>
            <a:endParaRPr sz="800"/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500"/>
              <a:buFont typeface="Helvetica Neue Light"/>
              <a:buNone/>
            </a:pPr>
            <a:r>
              <a:rPr lang="es" sz="2500" b="0" i="0" u="sng" strike="noStrike" cap="none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2"/>
              </a:rPr>
              <a:t>www.keepcoding.io</a:t>
            </a:r>
            <a:endParaRPr sz="800"/>
          </a:p>
        </p:txBody>
      </p:sp>
      <p:sp>
        <p:nvSpPr>
          <p:cNvPr id="55" name="Google Shape;55;p7"/>
          <p:cNvSpPr/>
          <p:nvPr/>
        </p:nvSpPr>
        <p:spPr>
          <a:xfrm>
            <a:off x="-28575" y="4729163"/>
            <a:ext cx="9194100" cy="4215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7" name="Google Shape;57;p7"/>
          <p:cNvSpPr/>
          <p:nvPr/>
        </p:nvSpPr>
        <p:spPr>
          <a:xfrm>
            <a:off x="8626547" y="3408"/>
            <a:ext cx="239400" cy="239400"/>
          </a:xfrm>
          <a:prstGeom prst="rect">
            <a:avLst/>
          </a:prstGeom>
          <a:solidFill>
            <a:srgbClr val="D35400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8" name="Google Shape;58;p7"/>
          <p:cNvSpPr/>
          <p:nvPr/>
        </p:nvSpPr>
        <p:spPr>
          <a:xfrm>
            <a:off x="8902558" y="3408"/>
            <a:ext cx="239400" cy="23940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4477940" y="4886325"/>
            <a:ext cx="1785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">
  <p:cSld name="TITLE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51425" tIns="51425" rIns="51425" bIns="5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51425" tIns="51425" rIns="51425" bIns="5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28575" tIns="28575" rIns="28575" bIns="2857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935831" y="2171700"/>
            <a:ext cx="328500" cy="328500"/>
          </a:xfrm>
          <a:prstGeom prst="rect">
            <a:avLst/>
          </a:prstGeom>
          <a:solidFill>
            <a:srgbClr val="D35400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-28575" y="4729163"/>
            <a:ext cx="9194100" cy="4215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8626547" y="3408"/>
            <a:ext cx="239400" cy="239400"/>
          </a:xfrm>
          <a:prstGeom prst="rect">
            <a:avLst/>
          </a:prstGeom>
          <a:solidFill>
            <a:srgbClr val="D35400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8902558" y="3408"/>
            <a:ext cx="239400" cy="23940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1314450" y="2028825"/>
            <a:ext cx="7472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1314450" y="2593181"/>
            <a:ext cx="74724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4477940" y="4886325"/>
            <a:ext cx="1785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www.w3.org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hyperlink" Target="https://developer.mozilla.org/es/" TargetMode="External"/><Relationship Id="rId4" Type="http://schemas.openxmlformats.org/officeDocument/2006/relationships/hyperlink" Target="https://www.w3schools.com/" TargetMode="Externa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://cubic-bezier.com" TargetMode="Externa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://bradfrostweb.com/blog/web/responsive-nav-patterns/" TargetMode="External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bradfrostweb.com/blog/web/complex-navigation-patterns-for-responsive-design/" TargetMode="Externa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w3.org/TR/html5/https:/www.w3.org/TR/html5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validator.w3.org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lce65@hotmail.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swwweet.com/presentaciones/viajartiempo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microformats.org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w3.org/WAI/standards-guidelines/aria/" TargetMode="External"/><Relationship Id="rId4" Type="http://schemas.openxmlformats.org/officeDocument/2006/relationships/hyperlink" Target="https://schema.org/docs/gs.html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standards/techs/css#w3c_all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aniuse.com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getbem.com/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lackrockdigital.github.io/startbootstrap-clean-blo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etbootstrap.com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932000" y="624500"/>
            <a:ext cx="7505700" cy="3597300"/>
          </a:xfrm>
          <a:prstGeom prst="rect">
            <a:avLst/>
          </a:prstGeom>
          <a:solidFill>
            <a:srgbClr val="F39C12"/>
          </a:solidFill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b="1">
                <a:solidFill>
                  <a:srgbClr val="D35400"/>
                </a:solidFill>
              </a:rPr>
              <a:t>Fundamentos de</a:t>
            </a:r>
            <a:br>
              <a:rPr lang="es" sz="6000" b="1">
                <a:solidFill>
                  <a:srgbClr val="D35400"/>
                </a:solidFill>
              </a:rPr>
            </a:br>
            <a:r>
              <a:rPr lang="es" sz="6000" b="1">
                <a:solidFill>
                  <a:srgbClr val="D35400"/>
                </a:solidFill>
              </a:rPr>
              <a:t>HTML, CSS y JavaScript</a:t>
            </a:r>
            <a:endParaRPr sz="6000" b="1">
              <a:solidFill>
                <a:srgbClr val="D354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Fuentes de información</a:t>
            </a:r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1"/>
          </p:nvPr>
        </p:nvSpPr>
        <p:spPr>
          <a:xfrm>
            <a:off x="1128425" y="1095825"/>
            <a:ext cx="5255100" cy="30726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https://www.w3.org/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https://www.w3schools.com/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5"/>
              </a:rPr>
              <a:t>https://developer.mozilla.org/es/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" name="Google Shape;13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7700" y="2266775"/>
            <a:ext cx="3038475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57700" y="3242063"/>
            <a:ext cx="228600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57700" y="958913"/>
            <a:ext cx="2632220" cy="98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08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Ejercicio. Consiguiendo el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“Holy Grail Layout” </a:t>
            </a:r>
            <a:endParaRPr/>
          </a:p>
        </p:txBody>
      </p:sp>
      <p:sp>
        <p:nvSpPr>
          <p:cNvPr id="746" name="Google Shape;746;p108"/>
          <p:cNvSpPr txBox="1"/>
          <p:nvPr/>
        </p:nvSpPr>
        <p:spPr>
          <a:xfrm>
            <a:off x="2506925" y="289812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Uso de display flex para crearlo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09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Utilizando FlexBox</a:t>
            </a:r>
            <a:endParaRPr/>
          </a:p>
        </p:txBody>
      </p:sp>
      <p:sp>
        <p:nvSpPr>
          <p:cNvPr id="752" name="Google Shape;752;p109"/>
          <p:cNvSpPr txBox="1"/>
          <p:nvPr/>
        </p:nvSpPr>
        <p:spPr>
          <a:xfrm>
            <a:off x="2506925" y="289812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Posts: colocando el botón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Footer: redes sociales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10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CSS Dinámico</a:t>
            </a:r>
            <a:endParaRPr/>
          </a:p>
        </p:txBody>
      </p:sp>
      <p:sp>
        <p:nvSpPr>
          <p:cNvPr id="758" name="Google Shape;758;p110"/>
          <p:cNvSpPr txBox="1">
            <a:spLocks noGrp="1"/>
          </p:cNvSpPr>
          <p:nvPr>
            <p:ph type="body" idx="1"/>
          </p:nvPr>
        </p:nvSpPr>
        <p:spPr>
          <a:xfrm>
            <a:off x="592925" y="785825"/>
            <a:ext cx="3199200" cy="1279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Transiciones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Transformaciones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Animaciones</a:t>
            </a:r>
            <a:endParaRPr/>
          </a:p>
        </p:txBody>
      </p:sp>
      <p:pic>
        <p:nvPicPr>
          <p:cNvPr id="759" name="Google Shape;75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1279" y="1409306"/>
            <a:ext cx="2486025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110"/>
          <p:cNvSpPr txBox="1"/>
          <p:nvPr/>
        </p:nvSpPr>
        <p:spPr>
          <a:xfrm>
            <a:off x="1980175" y="2355250"/>
            <a:ext cx="29229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CSS3 incorpora la posibilidad de efectos animados que hasta el momento sólo eran posibles con Flash o JavaScript</a:t>
            </a:r>
            <a:br>
              <a:rPr lang="es"/>
            </a:b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11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Transiciones</a:t>
            </a:r>
            <a:endParaRPr/>
          </a:p>
        </p:txBody>
      </p:sp>
      <p:sp>
        <p:nvSpPr>
          <p:cNvPr id="766" name="Google Shape;766;p111"/>
          <p:cNvSpPr txBox="1">
            <a:spLocks noGrp="1"/>
          </p:cNvSpPr>
          <p:nvPr>
            <p:ph type="body" idx="1"/>
          </p:nvPr>
        </p:nvSpPr>
        <p:spPr>
          <a:xfrm>
            <a:off x="592925" y="785818"/>
            <a:ext cx="7836600" cy="11283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permite suavizar los cambios (tweening), creando automáticamente el resto de los pasos que se encuentran implícitos en un cambio de estado (e.g. cambio de color, cambio de fuente…)</a:t>
            </a:r>
            <a:br>
              <a:rPr lang="es"/>
            </a:br>
            <a:endParaRPr/>
          </a:p>
        </p:txBody>
      </p:sp>
      <p:sp>
        <p:nvSpPr>
          <p:cNvPr id="767" name="Google Shape;767;p111"/>
          <p:cNvSpPr txBox="1"/>
          <p:nvPr/>
        </p:nvSpPr>
        <p:spPr>
          <a:xfrm>
            <a:off x="4316125" y="2049800"/>
            <a:ext cx="3000000" cy="14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a.smooth {…</a:t>
            </a:r>
            <a:br>
              <a:rPr lang="es"/>
            </a:br>
            <a:r>
              <a:rPr lang="es"/>
              <a:t>	transition----}</a:t>
            </a:r>
            <a:br>
              <a:rPr lang="es"/>
            </a:br>
            <a:r>
              <a:rPr lang="es"/>
              <a:t>a.smooth:hover, a.smooth:focus { </a:t>
            </a:r>
            <a:br>
              <a:rPr lang="es"/>
            </a:br>
            <a:r>
              <a:rPr lang="es"/>
              <a:t>	background-color: red; </a:t>
            </a:r>
            <a:br>
              <a:rPr lang="es"/>
            </a:br>
            <a:r>
              <a:rPr lang="es"/>
              <a:t>} </a:t>
            </a:r>
            <a:br>
              <a:rPr lang="es"/>
            </a:br>
            <a:endParaRPr/>
          </a:p>
        </p:txBody>
      </p:sp>
      <p:sp>
        <p:nvSpPr>
          <p:cNvPr id="768" name="Google Shape;768;p111"/>
          <p:cNvSpPr txBox="1"/>
          <p:nvPr/>
        </p:nvSpPr>
        <p:spPr>
          <a:xfrm>
            <a:off x="813575" y="2049800"/>
            <a:ext cx="3000000" cy="9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proceso de transición suele aparecer ligado a una pseudoclase como :hover, :focus, or :active</a:t>
            </a:r>
            <a:br>
              <a:rPr lang="es"/>
            </a:b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12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Transition: propiedades</a:t>
            </a:r>
            <a:endParaRPr/>
          </a:p>
        </p:txBody>
      </p:sp>
      <p:sp>
        <p:nvSpPr>
          <p:cNvPr id="774" name="Google Shape;774;p112"/>
          <p:cNvSpPr txBox="1">
            <a:spLocks noGrp="1"/>
          </p:cNvSpPr>
          <p:nvPr>
            <p:ph type="body" idx="1"/>
          </p:nvPr>
        </p:nvSpPr>
        <p:spPr>
          <a:xfrm>
            <a:off x="578653" y="730675"/>
            <a:ext cx="45507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transition-property: all;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transition-duration: 1s;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transition-timing-function: linear;</a:t>
            </a:r>
            <a:br>
              <a:rPr lang="es"/>
            </a:br>
            <a:r>
              <a:rPr lang="es"/>
              <a:t>transition-delay: 1s;</a:t>
            </a:r>
            <a:endParaRPr/>
          </a:p>
        </p:txBody>
      </p:sp>
      <p:sp>
        <p:nvSpPr>
          <p:cNvPr id="775" name="Google Shape;775;p112"/>
          <p:cNvSpPr txBox="1"/>
          <p:nvPr/>
        </p:nvSpPr>
        <p:spPr>
          <a:xfrm>
            <a:off x="1112925" y="3058500"/>
            <a:ext cx="23484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http://cubic-bezier.com</a:t>
            </a:r>
            <a:endParaRPr/>
          </a:p>
        </p:txBody>
      </p:sp>
      <p:pic>
        <p:nvPicPr>
          <p:cNvPr id="776" name="Google Shape;776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3225" y="1859183"/>
            <a:ext cx="4426449" cy="2637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13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Transformaciones</a:t>
            </a:r>
            <a:endParaRPr/>
          </a:p>
        </p:txBody>
      </p:sp>
      <p:sp>
        <p:nvSpPr>
          <p:cNvPr id="782" name="Google Shape;782;p113"/>
          <p:cNvSpPr txBox="1">
            <a:spLocks noGrp="1"/>
          </p:cNvSpPr>
          <p:nvPr>
            <p:ph type="body" idx="1"/>
          </p:nvPr>
        </p:nvSpPr>
        <p:spPr>
          <a:xfrm>
            <a:off x="592925" y="785826"/>
            <a:ext cx="7836600" cy="28242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transform -&gt; puede operar cuatro transformaciones básicas en un elemento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escalar: scaleX(x) , scaleY(y), scale(x,y)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rotar rotate(grados: deg)</a:t>
            </a:r>
            <a:br>
              <a:rPr lang="es"/>
            </a:br>
            <a:r>
              <a:rPr lang="es"/>
              <a:t>El centro de rotación se puede modificar con transform-origin:</a:t>
            </a:r>
            <a:br>
              <a:rPr lang="es"/>
            </a:br>
            <a:r>
              <a:rPr lang="es"/>
              <a:t>percentage | length | left| center| right| top| bottom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inclinar skewX(deg) skewY(deg) skew(deg, [deg])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trasladar o mover translateX(x), translateY(y), translate(x,y)</a:t>
            </a:r>
            <a:br>
              <a:rPr lang="es"/>
            </a:br>
            <a:endParaRPr/>
          </a:p>
        </p:txBody>
      </p:sp>
      <p:sp>
        <p:nvSpPr>
          <p:cNvPr id="783" name="Google Shape;783;p113"/>
          <p:cNvSpPr txBox="1"/>
          <p:nvPr/>
        </p:nvSpPr>
        <p:spPr>
          <a:xfrm>
            <a:off x="2950975" y="3610025"/>
            <a:ext cx="51849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pueden aplicar a la vez diversas transformaciones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pueden combinar con transiciones</a:t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14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Utilizando CSS Dinámico</a:t>
            </a:r>
            <a:endParaRPr/>
          </a:p>
        </p:txBody>
      </p:sp>
      <p:sp>
        <p:nvSpPr>
          <p:cNvPr id="789" name="Google Shape;789;p114"/>
          <p:cNvSpPr txBox="1"/>
          <p:nvPr/>
        </p:nvSpPr>
        <p:spPr>
          <a:xfrm>
            <a:off x="2506925" y="289812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Transiciones / Transformaciones en el menú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15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Animaciones: keyframes</a:t>
            </a:r>
            <a:endParaRPr/>
          </a:p>
        </p:txBody>
      </p:sp>
      <p:sp>
        <p:nvSpPr>
          <p:cNvPr id="795" name="Google Shape;795;p115"/>
          <p:cNvSpPr txBox="1">
            <a:spLocks noGrp="1"/>
          </p:cNvSpPr>
          <p:nvPr>
            <p:ph type="body" idx="1"/>
          </p:nvPr>
        </p:nvSpPr>
        <p:spPr>
          <a:xfrm>
            <a:off x="592925" y="785825"/>
            <a:ext cx="3750900" cy="10731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@keyframes: Definimos la serie de etapas que constituyen la secuencia de animación</a:t>
            </a:r>
            <a:br>
              <a:rPr lang="es"/>
            </a:br>
            <a:endParaRPr/>
          </a:p>
        </p:txBody>
      </p:sp>
      <p:sp>
        <p:nvSpPr>
          <p:cNvPr id="796" name="Google Shape;796;p115"/>
          <p:cNvSpPr txBox="1"/>
          <p:nvPr/>
        </p:nvSpPr>
        <p:spPr>
          <a:xfrm>
            <a:off x="1316250" y="2203600"/>
            <a:ext cx="3592800" cy="21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@keyframes colors {</a:t>
            </a:r>
            <a:br>
              <a:rPr lang="es"/>
            </a:br>
            <a:r>
              <a:rPr lang="es"/>
              <a:t>	0% { background-color: red; }</a:t>
            </a:r>
            <a:br>
              <a:rPr lang="es"/>
            </a:br>
            <a:r>
              <a:rPr lang="es"/>
              <a:t>	20% { background-color: orange; }</a:t>
            </a:r>
            <a:br>
              <a:rPr lang="es"/>
            </a:br>
            <a:r>
              <a:rPr lang="es"/>
              <a:t>	40% { background-color: yellow; }</a:t>
            </a:r>
            <a:br>
              <a:rPr lang="es"/>
            </a:br>
            <a:r>
              <a:rPr lang="es"/>
              <a:t>	60% { background-color: green; }</a:t>
            </a:r>
            <a:br>
              <a:rPr lang="es"/>
            </a:br>
            <a:r>
              <a:rPr lang="es"/>
              <a:t>	80% { background-color: blue; }</a:t>
            </a:r>
            <a:br>
              <a:rPr lang="es"/>
            </a:br>
            <a:r>
              <a:rPr lang="es"/>
              <a:t>	100% { background-color: purple; }</a:t>
            </a:r>
            <a:br>
              <a:rPr lang="es"/>
            </a:br>
            <a:r>
              <a:rPr lang="es"/>
              <a:t>}</a:t>
            </a:r>
            <a:br>
              <a:rPr lang="es"/>
            </a:br>
            <a:endParaRPr/>
          </a:p>
        </p:txBody>
      </p:sp>
      <p:pic>
        <p:nvPicPr>
          <p:cNvPr id="797" name="Google Shape;797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4400" y="494752"/>
            <a:ext cx="2087650" cy="39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16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Animaciones: animation</a:t>
            </a:r>
            <a:endParaRPr/>
          </a:p>
        </p:txBody>
      </p:sp>
      <p:sp>
        <p:nvSpPr>
          <p:cNvPr id="803" name="Google Shape;803;p116"/>
          <p:cNvSpPr txBox="1">
            <a:spLocks noGrp="1"/>
          </p:cNvSpPr>
          <p:nvPr>
            <p:ph type="body" idx="1"/>
          </p:nvPr>
        </p:nvSpPr>
        <p:spPr>
          <a:xfrm>
            <a:off x="578650" y="1020250"/>
            <a:ext cx="7836600" cy="2976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animation-name nombre de la secuencia de animación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animation-duration tiempo en segundos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animation-timing-function forma de aceleración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animation-iteration-count número de veces que se repite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animation-direction posible dirección adelante y/o atrás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animation-play-state estado reproduciéndose o en pausa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animation-delay tiempo hasta que se inicia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animation-fill-mode que sucede cuando termina (límites en los que puede ser aplicada)</a:t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17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Utilizando CSS Dinámico</a:t>
            </a:r>
            <a:endParaRPr/>
          </a:p>
        </p:txBody>
      </p:sp>
      <p:sp>
        <p:nvSpPr>
          <p:cNvPr id="809" name="Google Shape;809;p117"/>
          <p:cNvSpPr txBox="1"/>
          <p:nvPr/>
        </p:nvSpPr>
        <p:spPr>
          <a:xfrm>
            <a:off x="2506925" y="289812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Animación en el título de la sección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1314450" y="2028825"/>
            <a:ext cx="7472400" cy="685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Lenguaje HTML</a:t>
            </a:r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body" idx="1"/>
          </p:nvPr>
        </p:nvSpPr>
        <p:spPr>
          <a:xfrm>
            <a:off x="1314450" y="2593181"/>
            <a:ext cx="7472400" cy="16932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18"/>
          <p:cNvSpPr txBox="1">
            <a:spLocks noGrp="1"/>
          </p:cNvSpPr>
          <p:nvPr>
            <p:ph type="title"/>
          </p:nvPr>
        </p:nvSpPr>
        <p:spPr>
          <a:xfrm>
            <a:off x="1314450" y="2028825"/>
            <a:ext cx="7472400" cy="1556400"/>
          </a:xfrm>
          <a:prstGeom prst="rect">
            <a:avLst/>
          </a:prstGeom>
          <a:solidFill>
            <a:srgbClr val="D35400"/>
          </a:solidFill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39C12"/>
                </a:solidFill>
              </a:rPr>
              <a:t>CSS Avanzado. Grid. RWD</a:t>
            </a:r>
            <a:endParaRPr sz="4800" b="1">
              <a:solidFill>
                <a:srgbClr val="F39C12"/>
              </a:solidFill>
            </a:endParaRPr>
          </a:p>
        </p:txBody>
      </p:sp>
      <p:sp>
        <p:nvSpPr>
          <p:cNvPr id="815" name="Google Shape;815;p118"/>
          <p:cNvSpPr txBox="1">
            <a:spLocks noGrp="1"/>
          </p:cNvSpPr>
          <p:nvPr>
            <p:ph type="body" idx="1"/>
          </p:nvPr>
        </p:nvSpPr>
        <p:spPr>
          <a:xfrm>
            <a:off x="1314450" y="3736876"/>
            <a:ext cx="7472400" cy="5493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19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 Responsivo (RWD)</a:t>
            </a:r>
            <a:endParaRPr/>
          </a:p>
        </p:txBody>
      </p:sp>
      <p:sp>
        <p:nvSpPr>
          <p:cNvPr id="821" name="Google Shape;821;p119"/>
          <p:cNvSpPr txBox="1">
            <a:spLocks noGrp="1"/>
          </p:cNvSpPr>
          <p:nvPr>
            <p:ph type="body" idx="1"/>
          </p:nvPr>
        </p:nvSpPr>
        <p:spPr>
          <a:xfrm>
            <a:off x="710175" y="961675"/>
            <a:ext cx="4536000" cy="1380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ventanas de ancho inconsistente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resoluciones de pantalla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preferencias de los usuarios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fuentes instaladas </a:t>
            </a:r>
            <a:br>
              <a:rPr lang="es"/>
            </a:br>
            <a:endParaRPr/>
          </a:p>
        </p:txBody>
      </p:sp>
      <p:pic>
        <p:nvPicPr>
          <p:cNvPr id="822" name="Google Shape;822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50" y="470699"/>
            <a:ext cx="2519175" cy="3903100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119"/>
          <p:cNvSpPr txBox="1"/>
          <p:nvPr/>
        </p:nvSpPr>
        <p:spPr>
          <a:xfrm>
            <a:off x="2099775" y="2737350"/>
            <a:ext cx="3146400" cy="12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Char char="-"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Layouts fluidos</a:t>
            </a:r>
            <a:endParaRPr sz="2000"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Char char="-"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CSS3 Media Queries</a:t>
            </a:r>
            <a:endParaRPr sz="2000"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Char char="-"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Imágenes fluidas </a:t>
            </a:r>
            <a:b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/>
          </a:p>
        </p:txBody>
      </p:sp>
      <p:cxnSp>
        <p:nvCxnSpPr>
          <p:cNvPr id="824" name="Google Shape;824;p119"/>
          <p:cNvCxnSpPr>
            <a:stCxn id="821" idx="1"/>
            <a:endCxn id="823" idx="1"/>
          </p:cNvCxnSpPr>
          <p:nvPr/>
        </p:nvCxnSpPr>
        <p:spPr>
          <a:xfrm>
            <a:off x="710175" y="1651675"/>
            <a:ext cx="1389600" cy="1686300"/>
          </a:xfrm>
          <a:prstGeom prst="bentConnector3">
            <a:avLst>
              <a:gd name="adj1" fmla="val -1713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20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Media Queries</a:t>
            </a:r>
            <a:endParaRPr/>
          </a:p>
        </p:txBody>
      </p:sp>
      <p:sp>
        <p:nvSpPr>
          <p:cNvPr id="830" name="Google Shape;830;p120"/>
          <p:cNvSpPr txBox="1">
            <a:spLocks noGrp="1"/>
          </p:cNvSpPr>
          <p:nvPr>
            <p:ph type="body" idx="1"/>
          </p:nvPr>
        </p:nvSpPr>
        <p:spPr>
          <a:xfrm>
            <a:off x="725200" y="801236"/>
            <a:ext cx="6512100" cy="10815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CSS2 -&gt; media types: screen, print, voice…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CSS3 -&gt; media queries: </a:t>
            </a:r>
            <a:endParaRPr/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media type + query del tamaño del dispositivo</a:t>
            </a:r>
            <a:endParaRPr/>
          </a:p>
        </p:txBody>
      </p:sp>
      <p:sp>
        <p:nvSpPr>
          <p:cNvPr id="831" name="Google Shape;831;p120"/>
          <p:cNvSpPr txBox="1"/>
          <p:nvPr/>
        </p:nvSpPr>
        <p:spPr>
          <a:xfrm>
            <a:off x="2284225" y="2033825"/>
            <a:ext cx="5700300" cy="8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&lt;link	rel="stylesheet" media="screen and (max-device-width: 480px)"  href="screen.css" /&gt;</a:t>
            </a:r>
            <a:br>
              <a:rPr lang="es"/>
            </a:br>
            <a:endParaRPr/>
          </a:p>
        </p:txBody>
      </p:sp>
      <p:sp>
        <p:nvSpPr>
          <p:cNvPr id="832" name="Google Shape;832;p120"/>
          <p:cNvSpPr txBox="1"/>
          <p:nvPr/>
        </p:nvSpPr>
        <p:spPr>
          <a:xfrm>
            <a:off x="2284225" y="2780425"/>
            <a:ext cx="55392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@import url("shetland.css") screen and (max-device-width: 480px);</a:t>
            </a:r>
            <a:br>
              <a:rPr lang="es"/>
            </a:br>
            <a:endParaRPr/>
          </a:p>
        </p:txBody>
      </p:sp>
      <p:sp>
        <p:nvSpPr>
          <p:cNvPr id="833" name="Google Shape;833;p120"/>
          <p:cNvSpPr txBox="1"/>
          <p:nvPr/>
        </p:nvSpPr>
        <p:spPr>
          <a:xfrm>
            <a:off x="2284225" y="3323425"/>
            <a:ext cx="5539200" cy="8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@media screen and (max-device-width: 480px) {</a:t>
            </a:r>
            <a:br>
              <a:rPr lang="es"/>
            </a:br>
            <a:r>
              <a:rPr lang="es"/>
              <a:t>    .column { float: none;}</a:t>
            </a:r>
            <a:br>
              <a:rPr lang="es"/>
            </a:br>
            <a:r>
              <a:rPr lang="es"/>
              <a:t>}</a:t>
            </a:r>
            <a:endParaRPr/>
          </a:p>
        </p:txBody>
      </p:sp>
      <p:sp>
        <p:nvSpPr>
          <p:cNvPr id="834" name="Google Shape;834;p120"/>
          <p:cNvSpPr txBox="1"/>
          <p:nvPr/>
        </p:nvSpPr>
        <p:spPr>
          <a:xfrm>
            <a:off x="1028475" y="2182125"/>
            <a:ext cx="7269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HTML</a:t>
            </a:r>
            <a:endParaRPr/>
          </a:p>
        </p:txBody>
      </p:sp>
      <p:sp>
        <p:nvSpPr>
          <p:cNvPr id="835" name="Google Shape;835;p120"/>
          <p:cNvSpPr txBox="1"/>
          <p:nvPr/>
        </p:nvSpPr>
        <p:spPr>
          <a:xfrm>
            <a:off x="1028475" y="3331163"/>
            <a:ext cx="7269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CSS</a:t>
            </a:r>
            <a:endParaRPr/>
          </a:p>
        </p:txBody>
      </p:sp>
      <p:sp>
        <p:nvSpPr>
          <p:cNvPr id="836" name="Google Shape;836;p120"/>
          <p:cNvSpPr/>
          <p:nvPr/>
        </p:nvSpPr>
        <p:spPr>
          <a:xfrm>
            <a:off x="1756675" y="2906513"/>
            <a:ext cx="424800" cy="12897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120"/>
          <p:cNvSpPr/>
          <p:nvPr/>
        </p:nvSpPr>
        <p:spPr>
          <a:xfrm>
            <a:off x="1756675" y="2059613"/>
            <a:ext cx="424800" cy="7467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21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Tamaños de pantalla</a:t>
            </a:r>
            <a:endParaRPr/>
          </a:p>
        </p:txBody>
      </p:sp>
      <p:pic>
        <p:nvPicPr>
          <p:cNvPr id="843" name="Google Shape;843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5500" y="2590800"/>
            <a:ext cx="561815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1225" y="650150"/>
            <a:ext cx="5382425" cy="2283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22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Procedimiento</a:t>
            </a:r>
            <a:endParaRPr/>
          </a:p>
        </p:txBody>
      </p:sp>
      <p:graphicFrame>
        <p:nvGraphicFramePr>
          <p:cNvPr id="850" name="Google Shape;850;p122"/>
          <p:cNvGraphicFramePr/>
          <p:nvPr/>
        </p:nvGraphicFramePr>
        <p:xfrm>
          <a:off x="1906838" y="84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{CC42BEDD-C28B-4152-B95E-C30BB8270E2D}</a:tableStyleId>
              </a:tblPr>
              <a:tblGrid>
                <a:gridCol w="255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22222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escritorio / tablet horizontal: más de 1024px</a:t>
                      </a:r>
                      <a:endParaRPr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@media (min-width: 1024px)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Default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22222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tablet vertical, mas de 768px (y menos de 1024px)</a:t>
                      </a:r>
                      <a:endParaRPr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@media (min-width: 768px)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843C0C"/>
                          </a:solidFill>
                        </a:rPr>
                        <a:t>@media (max-width: 1023px))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22222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móvil horizontal, más de 480px (y menos de 768px)</a:t>
                      </a:r>
                      <a:endParaRPr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@media (min-width: 480px)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843C0C"/>
                          </a:solidFill>
                        </a:rPr>
                        <a:t>@media (max-width: 767px)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22222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móvil vertical, menos de 480px</a:t>
                      </a:r>
                      <a:endParaRPr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Defatut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843C0C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@media (max-width: 480px)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51" name="Google Shape;851;p122"/>
          <p:cNvSpPr txBox="1"/>
          <p:nvPr/>
        </p:nvSpPr>
        <p:spPr>
          <a:xfrm>
            <a:off x="322400" y="2141250"/>
            <a:ext cx="1187100" cy="10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bottom-up o mobile first</a:t>
            </a:r>
            <a:br>
              <a:rPr lang="es"/>
            </a:br>
            <a:endParaRPr/>
          </a:p>
        </p:txBody>
      </p:sp>
      <p:sp>
        <p:nvSpPr>
          <p:cNvPr id="852" name="Google Shape;852;p122"/>
          <p:cNvSpPr txBox="1"/>
          <p:nvPr/>
        </p:nvSpPr>
        <p:spPr>
          <a:xfrm>
            <a:off x="7411125" y="1965025"/>
            <a:ext cx="1187100" cy="10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top-bottom</a:t>
            </a:r>
            <a:br>
              <a:rPr lang="es"/>
            </a:br>
            <a:endParaRPr/>
          </a:p>
        </p:txBody>
      </p:sp>
      <p:cxnSp>
        <p:nvCxnSpPr>
          <p:cNvPr id="853" name="Google Shape;853;p122"/>
          <p:cNvCxnSpPr/>
          <p:nvPr/>
        </p:nvCxnSpPr>
        <p:spPr>
          <a:xfrm rot="10800000">
            <a:off x="1670550" y="905625"/>
            <a:ext cx="0" cy="332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4" name="Google Shape;854;p122"/>
          <p:cNvCxnSpPr/>
          <p:nvPr/>
        </p:nvCxnSpPr>
        <p:spPr>
          <a:xfrm>
            <a:off x="7326925" y="890950"/>
            <a:ext cx="29400" cy="338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23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Viewport</a:t>
            </a:r>
            <a:endParaRPr/>
          </a:p>
        </p:txBody>
      </p:sp>
      <p:sp>
        <p:nvSpPr>
          <p:cNvPr id="860" name="Google Shape;860;p123"/>
          <p:cNvSpPr txBox="1">
            <a:spLocks noGrp="1"/>
          </p:cNvSpPr>
          <p:nvPr>
            <p:ph type="body" idx="1"/>
          </p:nvPr>
        </p:nvSpPr>
        <p:spPr>
          <a:xfrm>
            <a:off x="592925" y="785825"/>
            <a:ext cx="7836600" cy="27576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Existe el metadata </a:t>
            </a: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viewport </a:t>
            </a:r>
            <a:r>
              <a:rPr lang="es"/>
              <a:t>en el head, solo válido para dispositivos móviles, que permite cambiar el valor por defecto y el comportamiento del navegador</a:t>
            </a:r>
            <a:br>
              <a:rPr lang="es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&lt;meta name="viewport" </a:t>
            </a:r>
            <a:endParaRPr/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content="width=device-width,</a:t>
            </a:r>
            <a:br>
              <a:rPr lang="es"/>
            </a:br>
            <a:r>
              <a:rPr lang="es"/>
              <a:t>                  initial-scale=1"&gt;</a:t>
            </a:r>
            <a:br>
              <a:rPr lang="es"/>
            </a:br>
            <a:endParaRPr/>
          </a:p>
        </p:txBody>
      </p:sp>
      <p:sp>
        <p:nvSpPr>
          <p:cNvPr id="861" name="Google Shape;861;p123"/>
          <p:cNvSpPr txBox="1"/>
          <p:nvPr/>
        </p:nvSpPr>
        <p:spPr>
          <a:xfrm>
            <a:off x="6286500" y="2458900"/>
            <a:ext cx="1656000" cy="17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zoom</a:t>
            </a:r>
            <a:br>
              <a:rPr lang="es"/>
            </a:br>
            <a:r>
              <a:rPr lang="es"/>
              <a:t>min-zoom</a:t>
            </a:r>
            <a:br>
              <a:rPr lang="es"/>
            </a:br>
            <a:r>
              <a:rPr lang="es"/>
              <a:t>max-zoom</a:t>
            </a:r>
            <a:br>
              <a:rPr lang="es"/>
            </a:br>
            <a:r>
              <a:rPr lang="es"/>
              <a:t>user-zoom</a:t>
            </a:r>
            <a:br>
              <a:rPr lang="es"/>
            </a:br>
            <a:r>
              <a:rPr lang="es"/>
              <a:t>orientation</a:t>
            </a:r>
            <a:br>
              <a:rPr lang="es"/>
            </a:br>
            <a:r>
              <a:rPr lang="es"/>
              <a:t>initial-scale</a:t>
            </a:r>
            <a:br>
              <a:rPr lang="es"/>
            </a:br>
            <a:r>
              <a:rPr lang="es"/>
              <a:t>maximum-scale</a:t>
            </a:r>
            <a:br>
              <a:rPr lang="es"/>
            </a:br>
            <a:endParaRPr/>
          </a:p>
        </p:txBody>
      </p:sp>
      <p:cxnSp>
        <p:nvCxnSpPr>
          <p:cNvPr id="862" name="Google Shape;862;p123"/>
          <p:cNvCxnSpPr/>
          <p:nvPr/>
        </p:nvCxnSpPr>
        <p:spPr>
          <a:xfrm>
            <a:off x="5216775" y="2605450"/>
            <a:ext cx="908400" cy="46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24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Patrones de navegación</a:t>
            </a:r>
            <a:endParaRPr/>
          </a:p>
        </p:txBody>
      </p:sp>
      <p:sp>
        <p:nvSpPr>
          <p:cNvPr id="868" name="Google Shape;868;p124"/>
          <p:cNvSpPr txBox="1">
            <a:spLocks noGrp="1"/>
          </p:cNvSpPr>
          <p:nvPr>
            <p:ph type="body" idx="1"/>
          </p:nvPr>
        </p:nvSpPr>
        <p:spPr>
          <a:xfrm>
            <a:off x="3461027" y="1015175"/>
            <a:ext cx="48366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Top Nav or “Do Nothing” Approach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The Footer Anchor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The Select Menu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The Toggle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The Left Nav Flyout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The Footer Only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The “Hide and Cry”</a:t>
            </a:r>
            <a:br>
              <a:rPr lang="es"/>
            </a:br>
            <a:endParaRPr/>
          </a:p>
        </p:txBody>
      </p:sp>
      <p:sp>
        <p:nvSpPr>
          <p:cNvPr id="869" name="Google Shape;869;p124"/>
          <p:cNvSpPr txBox="1"/>
          <p:nvPr/>
        </p:nvSpPr>
        <p:spPr>
          <a:xfrm>
            <a:off x="592925" y="1015175"/>
            <a:ext cx="3000000" cy="20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solidFill>
                  <a:schemeClr val="hlink"/>
                </a:solidFill>
                <a:hlinkClick r:id="rId3"/>
              </a:rPr>
              <a:t>Brad Frost: Responsive Navigation Patterns</a:t>
            </a:r>
            <a:endParaRPr sz="1800" u="sng">
              <a:solidFill>
                <a:schemeClr val="hlink"/>
              </a:solidFill>
              <a:hlinkClick r:id="rId3"/>
            </a:endParaRPr>
          </a:p>
        </p:txBody>
      </p:sp>
      <p:sp>
        <p:nvSpPr>
          <p:cNvPr id="870" name="Google Shape;870;p124"/>
          <p:cNvSpPr txBox="1"/>
          <p:nvPr/>
        </p:nvSpPr>
        <p:spPr>
          <a:xfrm>
            <a:off x="2304225" y="3660525"/>
            <a:ext cx="59934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solidFill>
                  <a:schemeClr val="hlink"/>
                </a:solidFill>
                <a:hlinkClick r:id="rId4"/>
              </a:rPr>
              <a:t>Brad Frost: Complex Responsive Navigation Patterns</a:t>
            </a:r>
            <a:endParaRPr sz="1800" u="sng">
              <a:solidFill>
                <a:schemeClr val="hlink"/>
              </a:solidFill>
              <a:hlinkClick r:id="rId4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25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Imágenes</a:t>
            </a:r>
            <a:endParaRPr/>
          </a:p>
        </p:txBody>
      </p:sp>
      <p:sp>
        <p:nvSpPr>
          <p:cNvPr id="876" name="Google Shape;876;p125"/>
          <p:cNvSpPr txBox="1">
            <a:spLocks noGrp="1"/>
          </p:cNvSpPr>
          <p:nvPr>
            <p:ph type="body" idx="1"/>
          </p:nvPr>
        </p:nvSpPr>
        <p:spPr>
          <a:xfrm>
            <a:off x="592925" y="785823"/>
            <a:ext cx="7836600" cy="21624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Imágenes fluidas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	contenedor (figure, div) -&gt; width %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	img -&gt; width 100% / max-width 100%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Distintas imágenes en distintos dispositivos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	img srcset / sizes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	picture source</a:t>
            </a:r>
            <a:endParaRPr/>
          </a:p>
        </p:txBody>
      </p:sp>
      <p:sp>
        <p:nvSpPr>
          <p:cNvPr id="877" name="Google Shape;877;p125"/>
          <p:cNvSpPr txBox="1"/>
          <p:nvPr/>
        </p:nvSpPr>
        <p:spPr>
          <a:xfrm>
            <a:off x="5502025" y="2796500"/>
            <a:ext cx="3492300" cy="17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&lt;img srcset="elva-fairy-320w.jpg 320w,</a:t>
            </a:r>
            <a:br>
              <a:rPr lang="es"/>
            </a:br>
            <a:r>
              <a:rPr lang="es"/>
              <a:t>             elva-fairy-480w.jpg 480w,</a:t>
            </a:r>
            <a:br>
              <a:rPr lang="es"/>
            </a:br>
            <a:r>
              <a:rPr lang="es"/>
              <a:t>             elva-fairy-800w.jpg 800w"</a:t>
            </a:r>
            <a:br>
              <a:rPr lang="es"/>
            </a:br>
            <a:r>
              <a:rPr lang="es"/>
              <a:t>     sizes="(max-width: 320px) 280px,</a:t>
            </a:r>
            <a:br>
              <a:rPr lang="es"/>
            </a:br>
            <a:r>
              <a:rPr lang="es"/>
              <a:t>            (max-width: 480px) 440px,</a:t>
            </a:r>
            <a:br>
              <a:rPr lang="es"/>
            </a:br>
            <a:r>
              <a:rPr lang="es"/>
              <a:t>            800px"</a:t>
            </a:r>
            <a:br>
              <a:rPr lang="es"/>
            </a:br>
            <a:r>
              <a:rPr lang="es"/>
              <a:t>     src="elva-fairy-800w.jpg" alt="..."&gt;</a:t>
            </a:r>
            <a:br>
              <a:rPr lang="es"/>
            </a:br>
            <a:endParaRPr/>
          </a:p>
        </p:txBody>
      </p:sp>
      <p:sp>
        <p:nvSpPr>
          <p:cNvPr id="878" name="Google Shape;878;p125"/>
          <p:cNvSpPr txBox="1"/>
          <p:nvPr/>
        </p:nvSpPr>
        <p:spPr>
          <a:xfrm>
            <a:off x="841150" y="2796500"/>
            <a:ext cx="4412700" cy="17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&lt;picture&gt;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&lt;source media="(min-width: 650px)" srcset="img_pink_flowers.jpg"&gt;</a:t>
            </a:r>
            <a:br>
              <a:rPr lang="es"/>
            </a:br>
            <a:r>
              <a:rPr lang="es"/>
              <a:t>  &lt;source media="(min-width: 465px)" srcset="img_white_flower.jpg"&gt;</a:t>
            </a:r>
            <a:br>
              <a:rPr lang="es"/>
            </a:br>
            <a:r>
              <a:rPr lang="es"/>
              <a:t>  &lt;img src="img_orange_flowers.jpg" alt="..."&gt;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&lt;/picture&gt;</a:t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26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“Responsive” Responsable</a:t>
            </a:r>
            <a:endParaRPr/>
          </a:p>
        </p:txBody>
      </p:sp>
      <p:sp>
        <p:nvSpPr>
          <p:cNvPr id="884" name="Google Shape;884;p126"/>
          <p:cNvSpPr txBox="1">
            <a:spLocks noGrp="1"/>
          </p:cNvSpPr>
          <p:nvPr>
            <p:ph type="body" idx="1"/>
          </p:nvPr>
        </p:nvSpPr>
        <p:spPr>
          <a:xfrm>
            <a:off x="592925" y="785825"/>
            <a:ext cx="3803100" cy="29334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diseño debe adecuarse a las características de los dispositivos móviles más allá del simple tamaño de la pantalla.</a:t>
            </a:r>
            <a:br>
              <a:rPr lang="es"/>
            </a:b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Usabilidad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Accesibilidad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Sostenibilidad</a:t>
            </a:r>
            <a:r>
              <a:rPr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Sustainability</a:t>
            </a:r>
            <a:r>
              <a:rPr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Rendimiento</a:t>
            </a:r>
            <a:r>
              <a:rPr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Performance</a:t>
            </a:r>
            <a:r>
              <a:rPr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5" name="Google Shape;885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5725" y="1096125"/>
            <a:ext cx="2051600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27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Ejercicio. RWD</a:t>
            </a:r>
            <a:endParaRPr/>
          </a:p>
        </p:txBody>
      </p:sp>
      <p:sp>
        <p:nvSpPr>
          <p:cNvPr id="891" name="Google Shape;891;p127"/>
          <p:cNvSpPr txBox="1"/>
          <p:nvPr/>
        </p:nvSpPr>
        <p:spPr>
          <a:xfrm>
            <a:off x="2506925" y="289812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Ejemplo básico de RWD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Origen y desarrollo</a:t>
            </a:r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body" idx="1"/>
          </p:nvPr>
        </p:nvSpPr>
        <p:spPr>
          <a:xfrm>
            <a:off x="592925" y="785820"/>
            <a:ext cx="7836600" cy="15225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Standard Generalized Markup Language - SGML </a:t>
            </a:r>
            <a:br>
              <a:rPr lang="es"/>
            </a:br>
            <a:r>
              <a:rPr lang="es"/>
              <a:t>(Lenguaje de Marcado Estándar Generalizado).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1990 (octubre): Tim Berners-Lee en el CERN</a:t>
            </a:r>
            <a:br>
              <a:rPr lang="es"/>
            </a:br>
            <a:endParaRPr/>
          </a:p>
        </p:txBody>
      </p:sp>
      <p:sp>
        <p:nvSpPr>
          <p:cNvPr id="146" name="Google Shape;146;p20"/>
          <p:cNvSpPr txBox="1"/>
          <p:nvPr/>
        </p:nvSpPr>
        <p:spPr>
          <a:xfrm>
            <a:off x="2233000" y="2237850"/>
            <a:ext cx="4527900" cy="17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Un editor y navegador gráfico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Un servidor de documentos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Un protocolo de comunicaciones: HTTP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Un sistema de identificación: URL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Un lenguaje: HTML</a:t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28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Display Grid</a:t>
            </a:r>
            <a:endParaRPr/>
          </a:p>
        </p:txBody>
      </p:sp>
      <p:sp>
        <p:nvSpPr>
          <p:cNvPr id="897" name="Google Shape;897;p128"/>
          <p:cNvSpPr txBox="1">
            <a:spLocks noGrp="1"/>
          </p:cNvSpPr>
          <p:nvPr>
            <p:ph type="body" idx="1"/>
          </p:nvPr>
        </p:nvSpPr>
        <p:spPr>
          <a:xfrm>
            <a:off x="592928" y="785825"/>
            <a:ext cx="43893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Sistema de rejilla en 2 DIMENSIONES</a:t>
            </a:r>
            <a:endParaRPr/>
          </a:p>
        </p:txBody>
      </p:sp>
      <p:pic>
        <p:nvPicPr>
          <p:cNvPr id="898" name="Google Shape;898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8228" y="1080981"/>
            <a:ext cx="2667000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128"/>
          <p:cNvSpPr txBox="1"/>
          <p:nvPr/>
        </p:nvSpPr>
        <p:spPr>
          <a:xfrm>
            <a:off x="811900" y="1436050"/>
            <a:ext cx="4478100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▸ Voy a poder colocar los items DONDE QUIERA...</a:t>
            </a:r>
            <a:br>
              <a:rPr lang="es"/>
            </a:br>
            <a:r>
              <a:rPr lang="es"/>
              <a:t>▸ ...PERO habrá ítems que SE COLOQUEN SOLOS (AUTO-PLACEMENT)</a:t>
            </a:r>
            <a:br>
              <a:rPr lang="es"/>
            </a:br>
            <a:r>
              <a:rPr lang="es"/>
              <a:t>▸ Puedo HACER LO MISMO DE MUCHAS FORMAS…</a:t>
            </a:r>
            <a:br>
              <a:rPr lang="es"/>
            </a:br>
            <a:r>
              <a:rPr lang="es"/>
              <a:t>▸ ...PERO NO TODAS HACEN LO MISMO.</a:t>
            </a:r>
            <a:br>
              <a:rPr lang="es"/>
            </a:br>
            <a:r>
              <a:rPr lang="es"/>
              <a:t>▸ Controlo las 2 dimensiones, NO ES FLEXBOX.</a:t>
            </a:r>
            <a:br>
              <a:rPr lang="es"/>
            </a:br>
            <a:r>
              <a:rPr lang="es"/>
              <a:t>▸ La colocación de los items es muy libre, NO ES UNA TABLA.</a:t>
            </a:r>
            <a:br>
              <a:rPr lang="es"/>
            </a:br>
            <a:r>
              <a:rPr lang="es"/>
              <a:t>▸ Tiene una EXTENSA SINTAXIS.</a:t>
            </a:r>
            <a:br>
              <a:rPr lang="es"/>
            </a:br>
            <a:r>
              <a:rPr lang="es"/>
              <a:t>▸ VA A CAMBIAR EL CSS PARA SIEMPRE.</a:t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29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Soporte</a:t>
            </a:r>
            <a:endParaRPr/>
          </a:p>
        </p:txBody>
      </p:sp>
      <p:pic>
        <p:nvPicPr>
          <p:cNvPr id="905" name="Google Shape;905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75" y="818563"/>
            <a:ext cx="7951175" cy="33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30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Display Grid: Conceptos básicos</a:t>
            </a:r>
            <a:endParaRPr/>
          </a:p>
        </p:txBody>
      </p:sp>
      <p:sp>
        <p:nvSpPr>
          <p:cNvPr id="911" name="Google Shape;911;p130"/>
          <p:cNvSpPr txBox="1">
            <a:spLocks noGrp="1"/>
          </p:cNvSpPr>
          <p:nvPr>
            <p:ph type="body" idx="1"/>
          </p:nvPr>
        </p:nvSpPr>
        <p:spPr>
          <a:xfrm>
            <a:off x="358450" y="844425"/>
            <a:ext cx="4140300" cy="35781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Se define en base a </a:t>
            </a: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líneas </a:t>
            </a:r>
            <a:r>
              <a:rPr lang="es"/>
              <a:t>(Grid Line) que el sistema numera automáticamente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2 líneas consecutivas (i.e. de igual dirección) definen un </a:t>
            </a: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track </a:t>
            </a:r>
            <a:r>
              <a:rPr lang="es"/>
              <a:t>(Grid Track): filas y columnas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el cruce de 2 tracks define una </a:t>
            </a: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celda </a:t>
            </a:r>
            <a:r>
              <a:rPr lang="es"/>
              <a:t>(Grid Cell)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un conjunto de celdas adyacentes es un </a:t>
            </a: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área </a:t>
            </a:r>
            <a:r>
              <a:rPr lang="es"/>
              <a:t>(Grid Area)</a:t>
            </a:r>
            <a:endParaRPr/>
          </a:p>
        </p:txBody>
      </p:sp>
      <p:pic>
        <p:nvPicPr>
          <p:cNvPr id="912" name="Google Shape;912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0625" y="1039056"/>
            <a:ext cx="4208576" cy="3065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31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Contenedor Grid</a:t>
            </a:r>
            <a:endParaRPr/>
          </a:p>
        </p:txBody>
      </p:sp>
      <p:sp>
        <p:nvSpPr>
          <p:cNvPr id="918" name="Google Shape;918;p131"/>
          <p:cNvSpPr txBox="1">
            <a:spLocks noGrp="1"/>
          </p:cNvSpPr>
          <p:nvPr>
            <p:ph type="body" idx="1"/>
          </p:nvPr>
        </p:nvSpPr>
        <p:spPr>
          <a:xfrm>
            <a:off x="592925" y="785825"/>
            <a:ext cx="3539400" cy="20247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cuanto declaro</a:t>
            </a:r>
            <a:br>
              <a:rPr lang="es"/>
            </a:br>
            <a:r>
              <a:rPr lang="es"/>
              <a:t>DISPLAY: GRID o DISPLAY: INLINE-GRID</a:t>
            </a:r>
            <a:br>
              <a:rPr lang="es"/>
            </a:br>
            <a:r>
              <a:rPr lang="es"/>
              <a:t>los hijos directos de ese elemento pasan a ser GRID ITEMS.</a:t>
            </a:r>
            <a:endParaRPr/>
          </a:p>
        </p:txBody>
      </p:sp>
      <p:sp>
        <p:nvSpPr>
          <p:cNvPr id="919" name="Google Shape;919;p131"/>
          <p:cNvSpPr txBox="1"/>
          <p:nvPr/>
        </p:nvSpPr>
        <p:spPr>
          <a:xfrm>
            <a:off x="1245575" y="3367450"/>
            <a:ext cx="20661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ve especialmente bien en el inspector de firefox</a:t>
            </a:r>
            <a:endParaRPr/>
          </a:p>
        </p:txBody>
      </p:sp>
      <p:pic>
        <p:nvPicPr>
          <p:cNvPr id="920" name="Google Shape;920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0250" y="538806"/>
            <a:ext cx="4706874" cy="3771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32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Tracks</a:t>
            </a:r>
            <a:endParaRPr/>
          </a:p>
        </p:txBody>
      </p:sp>
      <p:sp>
        <p:nvSpPr>
          <p:cNvPr id="926" name="Google Shape;926;p132"/>
          <p:cNvSpPr txBox="1">
            <a:spLocks noGrp="1"/>
          </p:cNvSpPr>
          <p:nvPr>
            <p:ph type="body" idx="1"/>
          </p:nvPr>
        </p:nvSpPr>
        <p:spPr>
          <a:xfrm>
            <a:off x="592925" y="785825"/>
            <a:ext cx="7290900" cy="1555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Se definen cuando creamos el grid explícitamente.</a:t>
            </a: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 contenedor grid, </a:t>
            </a:r>
            <a:br>
              <a:rPr lang="es"/>
            </a:br>
            <a:r>
              <a:rPr lang="es"/>
              <a:t>le indico cómo deben ser las filas y las columnas: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Existen múltiples sintaxis y formas de hacerlo.</a:t>
            </a:r>
            <a:endParaRPr/>
          </a:p>
        </p:txBody>
      </p:sp>
      <p:sp>
        <p:nvSpPr>
          <p:cNvPr id="927" name="Google Shape;927;p132"/>
          <p:cNvSpPr txBox="1"/>
          <p:nvPr/>
        </p:nvSpPr>
        <p:spPr>
          <a:xfrm>
            <a:off x="1097100" y="2477300"/>
            <a:ext cx="3634200" cy="12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grid-template-columns: ancho ancho ancho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grid-template-rows: </a:t>
            </a:r>
            <a:r>
              <a:rPr lang="es">
                <a:solidFill>
                  <a:schemeClr val="dk1"/>
                </a:solidFill>
              </a:rPr>
              <a:t>alto alto alto alto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grid-column-gap: ancho;</a:t>
            </a:r>
            <a:br>
              <a:rPr lang="es"/>
            </a:br>
            <a:r>
              <a:rPr lang="es"/>
              <a:t>grid-row-gap: ancho;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grid-auto-rows: alto</a:t>
            </a:r>
            <a:endParaRPr/>
          </a:p>
        </p:txBody>
      </p:sp>
      <p:sp>
        <p:nvSpPr>
          <p:cNvPr id="928" name="Google Shape;928;p132"/>
          <p:cNvSpPr txBox="1"/>
          <p:nvPr/>
        </p:nvSpPr>
        <p:spPr>
          <a:xfrm>
            <a:off x="5727875" y="2664650"/>
            <a:ext cx="23190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en rem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en fr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repeat (n, valor)</a:t>
            </a:r>
            <a:endParaRPr/>
          </a:p>
        </p:txBody>
      </p:sp>
      <p:cxnSp>
        <p:nvCxnSpPr>
          <p:cNvPr id="929" name="Google Shape;929;p132"/>
          <p:cNvCxnSpPr>
            <a:endCxn id="928" idx="1"/>
          </p:cNvCxnSpPr>
          <p:nvPr/>
        </p:nvCxnSpPr>
        <p:spPr>
          <a:xfrm>
            <a:off x="4320875" y="2899550"/>
            <a:ext cx="1407000" cy="19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30" name="Google Shape;930;p132"/>
          <p:cNvSpPr txBox="1"/>
          <p:nvPr/>
        </p:nvSpPr>
        <p:spPr>
          <a:xfrm>
            <a:off x="3397775" y="3775675"/>
            <a:ext cx="45279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definen como serán las filas que aparezcan cuando haya más que las definidas en el grid explícito</a:t>
            </a:r>
            <a:endParaRPr/>
          </a:p>
        </p:txBody>
      </p:sp>
      <p:cxnSp>
        <p:nvCxnSpPr>
          <p:cNvPr id="931" name="Google Shape;931;p132"/>
          <p:cNvCxnSpPr>
            <a:endCxn id="930" idx="1"/>
          </p:cNvCxnSpPr>
          <p:nvPr/>
        </p:nvCxnSpPr>
        <p:spPr>
          <a:xfrm>
            <a:off x="1932275" y="3720175"/>
            <a:ext cx="1465500" cy="40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33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Tracks: mejor definición</a:t>
            </a:r>
            <a:endParaRPr/>
          </a:p>
        </p:txBody>
      </p:sp>
      <p:sp>
        <p:nvSpPr>
          <p:cNvPr id="937" name="Google Shape;937;p133"/>
          <p:cNvSpPr txBox="1">
            <a:spLocks noGrp="1"/>
          </p:cNvSpPr>
          <p:nvPr>
            <p:ph type="body" idx="1"/>
          </p:nvPr>
        </p:nvSpPr>
        <p:spPr>
          <a:xfrm>
            <a:off x="592925" y="785825"/>
            <a:ext cx="7836600" cy="20835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repeat(num_tracks, ancho/anchos))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minmax(nínimo {fijo}, máximo {fr})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repeat(auto-fill / auto-fit, ancho/anchos)</a:t>
            </a:r>
            <a:br>
              <a:rPr lang="es"/>
            </a:br>
            <a:r>
              <a:rPr lang="es"/>
              <a:t>se define el tamaño de los track -&gt; el sistema calcula cuantos caben. Si se combina con un minmax, se consigue un layout totalmente responsive</a:t>
            </a:r>
            <a:endParaRPr/>
          </a:p>
        </p:txBody>
      </p:sp>
      <p:sp>
        <p:nvSpPr>
          <p:cNvPr id="938" name="Google Shape;938;p133"/>
          <p:cNvSpPr txBox="1"/>
          <p:nvPr/>
        </p:nvSpPr>
        <p:spPr>
          <a:xfrm>
            <a:off x="1531650" y="2869325"/>
            <a:ext cx="5795400" cy="11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grid-template-columns: repeat(auto-fill, 10rem); grid-template-columns: repeat(auto-fill, minmax(10rem, 1fr))</a:t>
            </a:r>
            <a:endParaRPr sz="160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134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Items</a:t>
            </a:r>
            <a:endParaRPr/>
          </a:p>
        </p:txBody>
      </p:sp>
      <p:sp>
        <p:nvSpPr>
          <p:cNvPr id="944" name="Google Shape;944;p134"/>
          <p:cNvSpPr txBox="1">
            <a:spLocks noGrp="1"/>
          </p:cNvSpPr>
          <p:nvPr>
            <p:ph type="body" idx="1"/>
          </p:nvPr>
        </p:nvSpPr>
        <p:spPr>
          <a:xfrm>
            <a:off x="592925" y="785818"/>
            <a:ext cx="7836600" cy="11601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enorme potencia de GRID LAYOUT en parte viene dada porque una vez generada la rejilla, se puede posicionar cualquier item en cualquier posición dentro de la rejilla</a:t>
            </a:r>
            <a:endParaRPr/>
          </a:p>
        </p:txBody>
      </p:sp>
      <p:sp>
        <p:nvSpPr>
          <p:cNvPr id="945" name="Google Shape;945;p134"/>
          <p:cNvSpPr txBox="1"/>
          <p:nvPr/>
        </p:nvSpPr>
        <p:spPr>
          <a:xfrm>
            <a:off x="5114200" y="2286750"/>
            <a:ext cx="2813400" cy="18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grid-column-start: 2;</a:t>
            </a:r>
            <a:endParaRPr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grid-column-end: 3;</a:t>
            </a:r>
            <a:endParaRPr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grid-row-start: 2;</a:t>
            </a:r>
            <a:endParaRPr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grid-row-end: 3; */</a:t>
            </a:r>
            <a:endParaRPr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grid-column</a:t>
            </a:r>
            <a:r>
              <a:rPr lang="e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s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s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grid-row</a:t>
            </a:r>
            <a:r>
              <a:rPr lang="e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s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s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span 2</a:t>
            </a:r>
            <a:r>
              <a:rPr lang="e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46" name="Google Shape;946;p134"/>
          <p:cNvSpPr txBox="1"/>
          <p:nvPr/>
        </p:nvSpPr>
        <p:spPr>
          <a:xfrm>
            <a:off x="703400" y="2400300"/>
            <a:ext cx="3678000" cy="17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indicando las líneas de  inicio / final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indicando cuántas líneas se extiende (span)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definiendo un área completa con grid-area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es posible colocar 2 items en la misma posición (capas)</a:t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35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Líneas con nombres</a:t>
            </a:r>
            <a:endParaRPr/>
          </a:p>
        </p:txBody>
      </p:sp>
      <p:sp>
        <p:nvSpPr>
          <p:cNvPr id="952" name="Google Shape;952;p135"/>
          <p:cNvSpPr txBox="1">
            <a:spLocks noGrp="1"/>
          </p:cNvSpPr>
          <p:nvPr>
            <p:ph type="body" idx="1"/>
          </p:nvPr>
        </p:nvSpPr>
        <p:spPr>
          <a:xfrm>
            <a:off x="578656" y="1240863"/>
            <a:ext cx="78366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ayudan a recordar cómo van los tracks en layouts complejos.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En RWD evitan sobreescribir la colocación de algunos ítems.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Si cambia el número de tracks, no hay que sobre escribir todos los elementos</a:t>
            </a:r>
            <a:br>
              <a:rPr lang="es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grid-template-columns: [start] minmax(200px, 20%) [main] 1fr [end];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grid-template-rows: [start] auto [main] 80vh [footer] auto [end];</a:t>
            </a:r>
            <a:br>
              <a:rPr lang="es"/>
            </a:b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36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Áreas con nombres</a:t>
            </a:r>
            <a:endParaRPr/>
          </a:p>
        </p:txBody>
      </p:sp>
      <p:sp>
        <p:nvSpPr>
          <p:cNvPr id="958" name="Google Shape;958;p136"/>
          <p:cNvSpPr txBox="1">
            <a:spLocks noGrp="1"/>
          </p:cNvSpPr>
          <p:nvPr>
            <p:ph type="body" idx="1"/>
          </p:nvPr>
        </p:nvSpPr>
        <p:spPr>
          <a:xfrm>
            <a:off x="592925" y="785822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el contenedor se utiliza la propiedad grid-template-areas</a:t>
            </a:r>
            <a:endParaRPr/>
          </a:p>
        </p:txBody>
      </p:sp>
      <p:sp>
        <p:nvSpPr>
          <p:cNvPr id="959" name="Google Shape;959;p136"/>
          <p:cNvSpPr txBox="1">
            <a:spLocks noGrp="1"/>
          </p:cNvSpPr>
          <p:nvPr>
            <p:ph type="body" idx="1"/>
          </p:nvPr>
        </p:nvSpPr>
        <p:spPr>
          <a:xfrm>
            <a:off x="592925" y="2838221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los ítems se utiliza la propiedad grid-area</a:t>
            </a:r>
            <a:endParaRPr/>
          </a:p>
        </p:txBody>
      </p:sp>
      <p:pic>
        <p:nvPicPr>
          <p:cNvPr id="960" name="Google Shape;960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1450" y="1373337"/>
            <a:ext cx="1420375" cy="1420375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p136"/>
          <p:cNvSpPr txBox="1"/>
          <p:nvPr/>
        </p:nvSpPr>
        <p:spPr>
          <a:xfrm>
            <a:off x="1296200" y="1328825"/>
            <a:ext cx="3585300" cy="11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grid-template-areas: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"header  	header 	... "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"sidebar 	main   	main"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"footer 	footer  	footer";</a:t>
            </a:r>
            <a:endParaRPr/>
          </a:p>
        </p:txBody>
      </p:sp>
      <p:sp>
        <p:nvSpPr>
          <p:cNvPr id="962" name="Google Shape;962;p136"/>
          <p:cNvSpPr txBox="1"/>
          <p:nvPr/>
        </p:nvSpPr>
        <p:spPr>
          <a:xfrm>
            <a:off x="1544425" y="3444625"/>
            <a:ext cx="2440800" cy="9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.header{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grid-area: header;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}</a:t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37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Ejercicio. Display Grid</a:t>
            </a:r>
            <a:endParaRPr/>
          </a:p>
        </p:txBody>
      </p:sp>
      <p:sp>
        <p:nvSpPr>
          <p:cNvPr id="968" name="Google Shape;968;p137"/>
          <p:cNvSpPr txBox="1"/>
          <p:nvPr/>
        </p:nvSpPr>
        <p:spPr>
          <a:xfrm>
            <a:off x="2506925" y="289812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Ejemplo básico de RWD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HTML5</a:t>
            </a:r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body" idx="1"/>
          </p:nvPr>
        </p:nvSpPr>
        <p:spPr>
          <a:xfrm>
            <a:off x="691375" y="986750"/>
            <a:ext cx="2676600" cy="20403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Tras la convergencia de los trabajos del Whatwg y el W3C, la versión definitiva de HTML5 se publicó en octubre de 2014</a:t>
            </a:r>
            <a:br>
              <a:rPr lang="es"/>
            </a:br>
            <a:endParaRPr/>
          </a:p>
        </p:txBody>
      </p:sp>
      <p:pic>
        <p:nvPicPr>
          <p:cNvPr id="153" name="Google Shape;1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6075" y="544062"/>
            <a:ext cx="4418250" cy="292567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1"/>
          <p:cNvSpPr txBox="1"/>
          <p:nvPr/>
        </p:nvSpPr>
        <p:spPr>
          <a:xfrm>
            <a:off x="2959275" y="3703350"/>
            <a:ext cx="50448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última versión oficial, en junio de 2018 es HTML 5.2, </a:t>
            </a:r>
            <a:br>
              <a:rPr lang="es"/>
            </a:br>
            <a:r>
              <a:rPr lang="es"/>
              <a:t>Recomendation desde Diciembre de 2017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https://www.w3.org/TR/html5/https://www.w3.org/TR/html5/</a:t>
            </a:r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38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Gurus</a:t>
            </a:r>
            <a:endParaRPr/>
          </a:p>
        </p:txBody>
      </p:sp>
      <p:pic>
        <p:nvPicPr>
          <p:cNvPr id="974" name="Google Shape;974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38" y="726725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4138" y="726725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9638" y="726728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1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9738" y="2383900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1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91838" y="2383900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1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24238" y="2383900"/>
            <a:ext cx="2095500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138"/>
          <p:cNvSpPr txBox="1"/>
          <p:nvPr/>
        </p:nvSpPr>
        <p:spPr>
          <a:xfrm>
            <a:off x="6865150" y="1012000"/>
            <a:ext cx="1486200" cy="9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Lea Verou</a:t>
            </a:r>
            <a:endParaRPr sz="1350">
              <a:solidFill>
                <a:srgbClr val="40404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Andy Clarke</a:t>
            </a:r>
            <a:endParaRPr sz="1350">
              <a:solidFill>
                <a:srgbClr val="40404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Nicole Sullivan</a:t>
            </a:r>
            <a:endParaRPr/>
          </a:p>
        </p:txBody>
      </p:sp>
      <p:sp>
        <p:nvSpPr>
          <p:cNvPr id="981" name="Google Shape;981;p138"/>
          <p:cNvSpPr txBox="1"/>
          <p:nvPr/>
        </p:nvSpPr>
        <p:spPr>
          <a:xfrm>
            <a:off x="578650" y="3092350"/>
            <a:ext cx="1613100" cy="9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Rachel Andrew</a:t>
            </a:r>
            <a:endParaRPr sz="1350">
              <a:solidFill>
                <a:srgbClr val="40404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Ethan Marcotte</a:t>
            </a:r>
            <a:endParaRPr sz="1350">
              <a:solidFill>
                <a:srgbClr val="40404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Brad Frost</a:t>
            </a:r>
            <a:endParaRPr sz="1350">
              <a:solidFill>
                <a:srgbClr val="40404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82" name="Google Shape;982;p138"/>
          <p:cNvCxnSpPr/>
          <p:nvPr/>
        </p:nvCxnSpPr>
        <p:spPr>
          <a:xfrm rot="10800000">
            <a:off x="6988275" y="1966725"/>
            <a:ext cx="139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3" name="Google Shape;983;p138"/>
          <p:cNvCxnSpPr/>
          <p:nvPr/>
        </p:nvCxnSpPr>
        <p:spPr>
          <a:xfrm>
            <a:off x="734775" y="4077275"/>
            <a:ext cx="1219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Etiquetas y atributos</a:t>
            </a:r>
            <a:endParaRPr/>
          </a:p>
        </p:txBody>
      </p:sp>
      <p:sp>
        <p:nvSpPr>
          <p:cNvPr id="160" name="Google Shape;160;p22"/>
          <p:cNvSpPr txBox="1">
            <a:spLocks noGrp="1"/>
          </p:cNvSpPr>
          <p:nvPr>
            <p:ph type="body" idx="1"/>
          </p:nvPr>
        </p:nvSpPr>
        <p:spPr>
          <a:xfrm>
            <a:off x="592925" y="785825"/>
            <a:ext cx="7836600" cy="21144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Etiquetas </a:t>
            </a:r>
            <a:r>
              <a:rPr lang="es"/>
              <a:t>dobles, que encierran contenido: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&lt;p class=”principal”&gt;....&lt;/p&gt;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Etiquetas </a:t>
            </a:r>
            <a:r>
              <a:rPr lang="es"/>
              <a:t>sencillas, contienen toda su información en la etiqueta: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&lt;img src=”file.jpg”...&gt;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&lt;input type=”text”...&gt;</a:t>
            </a:r>
            <a:endParaRPr/>
          </a:p>
        </p:txBody>
      </p:sp>
      <p:sp>
        <p:nvSpPr>
          <p:cNvPr id="161" name="Google Shape;161;p22"/>
          <p:cNvSpPr txBox="1"/>
          <p:nvPr/>
        </p:nvSpPr>
        <p:spPr>
          <a:xfrm>
            <a:off x="2550600" y="2900225"/>
            <a:ext cx="52140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ambos casos se pueden añadir atributos, que proporciona metadatos a la etiqueta.</a:t>
            </a:r>
            <a:endParaRPr/>
          </a:p>
        </p:txBody>
      </p:sp>
      <p:sp>
        <p:nvSpPr>
          <p:cNvPr id="162" name="Google Shape;162;p22"/>
          <p:cNvSpPr txBox="1"/>
          <p:nvPr/>
        </p:nvSpPr>
        <p:spPr>
          <a:xfrm>
            <a:off x="3579300" y="4168350"/>
            <a:ext cx="41853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>
            <a:spLocks noGrp="1"/>
          </p:cNvSpPr>
          <p:nvPr>
            <p:ph type="title"/>
          </p:nvPr>
        </p:nvSpPr>
        <p:spPr>
          <a:xfrm>
            <a:off x="540550" y="107150"/>
            <a:ext cx="2421600" cy="10053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Atributos universales</a:t>
            </a:r>
            <a:endParaRPr/>
          </a:p>
        </p:txBody>
      </p:sp>
      <p:sp>
        <p:nvSpPr>
          <p:cNvPr id="168" name="Google Shape;168;p23"/>
          <p:cNvSpPr txBox="1"/>
          <p:nvPr/>
        </p:nvSpPr>
        <p:spPr>
          <a:xfrm>
            <a:off x="2076325" y="3297150"/>
            <a:ext cx="15360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" sz="800"/>
            </a:br>
            <a:br>
              <a:rPr lang="es" sz="800"/>
            </a:br>
            <a:br>
              <a:rPr lang="es" sz="800"/>
            </a:br>
            <a:br>
              <a:rPr lang="es" sz="800"/>
            </a:br>
            <a:br>
              <a:rPr lang="es" sz="800"/>
            </a:br>
            <a:endParaRPr sz="800"/>
          </a:p>
        </p:txBody>
      </p:sp>
      <p:graphicFrame>
        <p:nvGraphicFramePr>
          <p:cNvPr id="169" name="Google Shape;169;p23"/>
          <p:cNvGraphicFramePr/>
          <p:nvPr/>
        </p:nvGraphicFramePr>
        <p:xfrm>
          <a:off x="3959500" y="329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{CC42BEDD-C28B-4152-B95E-C30BB8270E2D}</a:tableStyleId>
              </a:tblPr>
              <a:tblGrid>
                <a:gridCol w="129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0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translate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Elemento que se debe traducir en una página “localizado”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spellcheck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Activa o na la comprobación de ortografía y gramática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dir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Dirección del texto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tabindex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Orden tabular de un elemento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acceskey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Tecla rápida que activa/da el foco a un elemento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contenteditable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Carácter editable o no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contextmenu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Menú contextual de un elemento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draggable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Posibilidad de arrastrar de un elemento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dropzone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Acción por defecto al arrastrar un elemento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hidden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Incica el carácter no relevante de un elemento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0" name="Google Shape;170;p23"/>
          <p:cNvGraphicFramePr/>
          <p:nvPr/>
        </p:nvGraphicFramePr>
        <p:xfrm>
          <a:off x="540550" y="1390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{CC42BEDD-C28B-4152-B95E-C30BB8270E2D}</a:tableStyleId>
              </a:tblPr>
              <a:tblGrid>
                <a:gridCol w="72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dk1"/>
                          </a:solidFill>
                        </a:rPr>
                        <a:t>class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Nombre de estilo aplicable a diversos elementos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dk1"/>
                          </a:solidFill>
                        </a:rPr>
                        <a:t>id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Nombre de estilo aplicable a un elemento elementos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dk1"/>
                          </a:solidFill>
                        </a:rPr>
                        <a:t>style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Estilo CSS en línea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dk1"/>
                          </a:solidFill>
                        </a:rPr>
                        <a:t>title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Información extra sobre un elemento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3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dk1"/>
                          </a:solidFill>
                        </a:rPr>
                        <a:t>lang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Idioma asociado a un elemento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Comentarios y convenios</a:t>
            </a:r>
            <a:endParaRPr/>
          </a:p>
        </p:txBody>
      </p:sp>
      <p:sp>
        <p:nvSpPr>
          <p:cNvPr id="176" name="Google Shape;176;p24"/>
          <p:cNvSpPr txBox="1">
            <a:spLocks noGrp="1"/>
          </p:cNvSpPr>
          <p:nvPr>
            <p:ph type="body" idx="1"/>
          </p:nvPr>
        </p:nvSpPr>
        <p:spPr>
          <a:xfrm>
            <a:off x="578650" y="1236770"/>
            <a:ext cx="7836600" cy="14379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&lt;!--Esto es un comentario en HTML--&gt;</a:t>
            </a:r>
            <a:br>
              <a:rPr lang="es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Convenios al escribir: minúsculas y comillas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Estructura básica</a:t>
            </a:r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body" idx="1"/>
          </p:nvPr>
        </p:nvSpPr>
        <p:spPr>
          <a:xfrm>
            <a:off x="592925" y="785825"/>
            <a:ext cx="2887800" cy="18042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etiquetas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doctype,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html, 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head y 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body</a:t>
            </a:r>
            <a:endParaRPr/>
          </a:p>
        </p:txBody>
      </p:sp>
      <p:sp>
        <p:nvSpPr>
          <p:cNvPr id="183" name="Google Shape;183;p25"/>
          <p:cNvSpPr txBox="1"/>
          <p:nvPr/>
        </p:nvSpPr>
        <p:spPr>
          <a:xfrm>
            <a:off x="3569250" y="870875"/>
            <a:ext cx="3000000" cy="19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&lt;!</a:t>
            </a: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DOCTYPE html</a:t>
            </a: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&lt;html</a:t>
            </a: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lang</a:t>
            </a: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"en"</a:t>
            </a: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&lt;head&gt;</a:t>
            </a:r>
            <a:endParaRPr sz="1050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&lt;/head&gt;</a:t>
            </a:r>
            <a:endParaRPr sz="1050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  <a:endParaRPr sz="1050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&lt;/body&gt;</a:t>
            </a:r>
            <a:endParaRPr sz="1050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&lt;/html&gt;</a:t>
            </a:r>
            <a:endParaRPr sz="1050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4" name="Google Shape;184;p25"/>
          <p:cNvSpPr txBox="1"/>
          <p:nvPr/>
        </p:nvSpPr>
        <p:spPr>
          <a:xfrm>
            <a:off x="2339225" y="3008000"/>
            <a:ext cx="5848200" cy="11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&lt;meta</a:t>
            </a: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charset</a:t>
            </a: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"UTF-8"</a:t>
            </a: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&lt;meta</a:t>
            </a: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"viewport"</a:t>
            </a: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content</a:t>
            </a: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"width=device-width, initial-scale=1.0"</a:t>
            </a: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&lt;title&gt;</a:t>
            </a: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&lt;/title&gt;</a:t>
            </a:r>
            <a:endParaRPr sz="1050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85" name="Google Shape;185;p25"/>
          <p:cNvCxnSpPr>
            <a:endCxn id="184" idx="0"/>
          </p:cNvCxnSpPr>
          <p:nvPr/>
        </p:nvCxnSpPr>
        <p:spPr>
          <a:xfrm rot="-5400000" flipH="1">
            <a:off x="4332125" y="2076800"/>
            <a:ext cx="1305600" cy="556800"/>
          </a:xfrm>
          <a:prstGeom prst="bentConnector3">
            <a:avLst>
              <a:gd name="adj1" fmla="val -108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6" name="Google Shape;186;p25"/>
          <p:cNvSpPr txBox="1"/>
          <p:nvPr/>
        </p:nvSpPr>
        <p:spPr>
          <a:xfrm>
            <a:off x="5939725" y="2200925"/>
            <a:ext cx="1847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Head mínimo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Sintaxis y semántica</a:t>
            </a:r>
            <a:endParaRPr/>
          </a:p>
        </p:txBody>
      </p:sp>
      <p:sp>
        <p:nvSpPr>
          <p:cNvPr id="192" name="Google Shape;192;p26"/>
          <p:cNvSpPr txBox="1">
            <a:spLocks noGrp="1"/>
          </p:cNvSpPr>
          <p:nvPr>
            <p:ph type="body" idx="1"/>
          </p:nvPr>
        </p:nvSpPr>
        <p:spPr>
          <a:xfrm>
            <a:off x="592925" y="785826"/>
            <a:ext cx="7836600" cy="27906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Documentos bien formados: cumplen con todas las definiciones básicas de formato (sintaxis) -&gt; pueden ser analizados por cualquier analizador sintáctico (parser) del lenguaje.</a:t>
            </a:r>
            <a:br>
              <a:rPr lang="es"/>
            </a:br>
            <a:r>
              <a:rPr lang="es"/>
              <a:t>HTML es muy poco estricto respecto a la sintaxis.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Documentos válidos: respetan la semántica del lenguaje, utilizando sólo etiquetas permitidas en el DTD de referencia, del que es responsable el W3C</a:t>
            </a:r>
            <a:endParaRPr/>
          </a:p>
        </p:txBody>
      </p:sp>
      <p:sp>
        <p:nvSpPr>
          <p:cNvPr id="193" name="Google Shape;193;p26"/>
          <p:cNvSpPr txBox="1"/>
          <p:nvPr/>
        </p:nvSpPr>
        <p:spPr>
          <a:xfrm>
            <a:off x="5218650" y="3418350"/>
            <a:ext cx="2362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https://validator.w3.org/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Parseado sintáctico -&gt; el DOM</a:t>
            </a:r>
            <a:endParaRPr/>
          </a:p>
        </p:txBody>
      </p:sp>
      <p:pic>
        <p:nvPicPr>
          <p:cNvPr id="199" name="Google Shape;19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5858" y="858931"/>
            <a:ext cx="3914775" cy="26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24919">
            <a:off x="3216808" y="2790156"/>
            <a:ext cx="1428750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0071" y="1234646"/>
            <a:ext cx="2766187" cy="267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7"/>
          <p:cNvSpPr txBox="1"/>
          <p:nvPr/>
        </p:nvSpPr>
        <p:spPr>
          <a:xfrm>
            <a:off x="4752925" y="3706125"/>
            <a:ext cx="3561300" cy="6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DOM refleja el carácter de estructuras jerárquicas de los documentos HTML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1421325" y="2108975"/>
            <a:ext cx="3481800" cy="5871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Alejandro Cerezo Lasne</a:t>
            </a:r>
            <a:endParaRPr sz="2400"/>
          </a:p>
        </p:txBody>
      </p:sp>
      <p:sp>
        <p:nvSpPr>
          <p:cNvPr id="75" name="Google Shape;75;p10"/>
          <p:cNvSpPr txBox="1"/>
          <p:nvPr/>
        </p:nvSpPr>
        <p:spPr>
          <a:xfrm>
            <a:off x="1695200" y="2778125"/>
            <a:ext cx="2392800" cy="5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solidFill>
                  <a:schemeClr val="hlink"/>
                </a:solidFill>
                <a:hlinkClick r:id="rId3"/>
              </a:rPr>
              <a:t>alce65@hotmail.es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76" name="Google Shape;76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1400" y="556012"/>
            <a:ext cx="2996625" cy="369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Elementos del head</a:t>
            </a:r>
            <a:endParaRPr/>
          </a:p>
        </p:txBody>
      </p:sp>
      <p:sp>
        <p:nvSpPr>
          <p:cNvPr id="208" name="Google Shape;208;p28"/>
          <p:cNvSpPr txBox="1">
            <a:spLocks noGrp="1"/>
          </p:cNvSpPr>
          <p:nvPr>
            <p:ph type="body" idx="1"/>
          </p:nvPr>
        </p:nvSpPr>
        <p:spPr>
          <a:xfrm>
            <a:off x="705650" y="1039475"/>
            <a:ext cx="4959300" cy="30726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Título de la página: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&lt;titIe&gt;Curso HTML5&lt;/titIe&gt;</a:t>
            </a:r>
            <a:br>
              <a:rPr lang="es"/>
            </a:br>
            <a:br>
              <a:rPr lang="es"/>
            </a:br>
            <a:r>
              <a:rPr lang="es"/>
              <a:t>Inclusiones de archivos externos 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 link href="valor" rel=”tipo”&gt;</a:t>
            </a:r>
            <a:br>
              <a:rPr lang="es"/>
            </a:br>
            <a:br>
              <a:rPr lang="es"/>
            </a:br>
            <a:r>
              <a:rPr lang="es"/>
              <a:t>Estilos y script embebidos en el documento</a:t>
            </a:r>
            <a:br>
              <a:rPr lang="es"/>
            </a:br>
            <a:r>
              <a:rPr lang="es"/>
              <a:t>	&lt;style&gt;......&lt;/style&gt;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&lt;script&gt; ……&lt;/script&gt;</a:t>
            </a:r>
            <a:endParaRPr/>
          </a:p>
        </p:txBody>
      </p:sp>
      <p:sp>
        <p:nvSpPr>
          <p:cNvPr id="209" name="Google Shape;209;p28"/>
          <p:cNvSpPr txBox="1"/>
          <p:nvPr/>
        </p:nvSpPr>
        <p:spPr>
          <a:xfrm>
            <a:off x="6206025" y="1927725"/>
            <a:ext cx="15951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stylesheet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shortcut icon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appl-touch-icon</a:t>
            </a:r>
            <a:endParaRPr/>
          </a:p>
        </p:txBody>
      </p:sp>
      <p:cxnSp>
        <p:nvCxnSpPr>
          <p:cNvPr id="210" name="Google Shape;210;p28"/>
          <p:cNvCxnSpPr>
            <a:endCxn id="209" idx="1"/>
          </p:cNvCxnSpPr>
          <p:nvPr/>
        </p:nvCxnSpPr>
        <p:spPr>
          <a:xfrm rot="10800000" flipH="1">
            <a:off x="4658625" y="2355825"/>
            <a:ext cx="1547400" cy="3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Elementos del head. Metadatos</a:t>
            </a:r>
            <a:endParaRPr/>
          </a:p>
        </p:txBody>
      </p:sp>
      <p:sp>
        <p:nvSpPr>
          <p:cNvPr id="216" name="Google Shape;216;p29"/>
          <p:cNvSpPr txBox="1">
            <a:spLocks noGrp="1"/>
          </p:cNvSpPr>
          <p:nvPr>
            <p:ph type="body" idx="1"/>
          </p:nvPr>
        </p:nvSpPr>
        <p:spPr>
          <a:xfrm>
            <a:off x="578650" y="1264950"/>
            <a:ext cx="7836600" cy="27342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Metadatos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&lt;meta name”valor” content="valor"&gt;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&lt;meta http-equiv=”valor” content=”valor”&gt;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&lt;meta charset=”valor”&gt;</a:t>
            </a:r>
            <a:br>
              <a:rPr lang="es"/>
            </a:br>
            <a:br>
              <a:rPr lang="es"/>
            </a:br>
            <a:r>
              <a:rPr lang="es"/>
              <a:t>Etiqueta base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&lt;base href=”url base del sitio”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Creación de la estructura básica</a:t>
            </a:r>
            <a:endParaRPr/>
          </a:p>
        </p:txBody>
      </p:sp>
      <p:sp>
        <p:nvSpPr>
          <p:cNvPr id="222" name="Google Shape;222;p30"/>
          <p:cNvSpPr txBox="1"/>
          <p:nvPr/>
        </p:nvSpPr>
        <p:spPr>
          <a:xfrm>
            <a:off x="2142150" y="2746550"/>
            <a:ext cx="4859700" cy="15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!DOCTYPE</a:t>
            </a:r>
            <a:br>
              <a:rPr lang="es">
                <a:solidFill>
                  <a:schemeClr val="lt1"/>
                </a:solidFill>
              </a:rPr>
            </a:br>
            <a:r>
              <a:rPr lang="es">
                <a:solidFill>
                  <a:schemeClr val="lt1"/>
                </a:solidFill>
              </a:rPr>
              <a:t>html: head y body</a:t>
            </a:r>
            <a:br>
              <a:rPr lang="es">
                <a:solidFill>
                  <a:schemeClr val="lt1"/>
                </a:solidFill>
              </a:rPr>
            </a:br>
            <a:r>
              <a:rPr lang="es">
                <a:solidFill>
                  <a:schemeClr val="lt1"/>
                </a:solidFill>
              </a:rPr>
              <a:t>head: </a:t>
            </a:r>
            <a:br>
              <a:rPr lang="es">
                <a:solidFill>
                  <a:schemeClr val="lt1"/>
                </a:solidFill>
              </a:rPr>
            </a:br>
            <a:r>
              <a:rPr lang="es">
                <a:solidFill>
                  <a:schemeClr val="lt1"/>
                </a:solidFill>
              </a:rPr>
              <a:t>- meta charset</a:t>
            </a:r>
            <a:br>
              <a:rPr lang="es">
                <a:solidFill>
                  <a:schemeClr val="lt1"/>
                </a:solidFill>
              </a:rPr>
            </a:br>
            <a:r>
              <a:rPr lang="es">
                <a:solidFill>
                  <a:schemeClr val="lt1"/>
                </a:solidFill>
              </a:rPr>
              <a:t>- meta name="..." (viewport, autor, description...)</a:t>
            </a:r>
            <a:br>
              <a:rPr lang="es">
                <a:solidFill>
                  <a:schemeClr val="lt1"/>
                </a:solidFill>
              </a:rPr>
            </a:br>
            <a:r>
              <a:rPr lang="es">
                <a:solidFill>
                  <a:schemeClr val="lt1"/>
                </a:solidFill>
              </a:rPr>
              <a:t>- title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>
            <a:spLocks noGrp="1"/>
          </p:cNvSpPr>
          <p:nvPr>
            <p:ph type="title"/>
          </p:nvPr>
        </p:nvSpPr>
        <p:spPr>
          <a:xfrm>
            <a:off x="1314450" y="2028825"/>
            <a:ext cx="7472400" cy="685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Etiquetas HTML</a:t>
            </a:r>
            <a:endParaRPr/>
          </a:p>
        </p:txBody>
      </p:sp>
      <p:sp>
        <p:nvSpPr>
          <p:cNvPr id="228" name="Google Shape;228;p31"/>
          <p:cNvSpPr txBox="1">
            <a:spLocks noGrp="1"/>
          </p:cNvSpPr>
          <p:nvPr>
            <p:ph type="body" idx="1"/>
          </p:nvPr>
        </p:nvSpPr>
        <p:spPr>
          <a:xfrm>
            <a:off x="1314450" y="2593181"/>
            <a:ext cx="7472400" cy="16932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Tipos de etiquetas. Content Types en HTML5</a:t>
            </a:r>
            <a:endParaRPr/>
          </a:p>
        </p:txBody>
      </p:sp>
      <p:sp>
        <p:nvSpPr>
          <p:cNvPr id="234" name="Google Shape;234;p32"/>
          <p:cNvSpPr txBox="1">
            <a:spLocks noGrp="1"/>
          </p:cNvSpPr>
          <p:nvPr>
            <p:ph type="body" idx="1"/>
          </p:nvPr>
        </p:nvSpPr>
        <p:spPr>
          <a:xfrm>
            <a:off x="714305" y="1043113"/>
            <a:ext cx="19719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Flow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Phrasing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Heading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Sectioning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Embeded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Interactive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Metadata</a:t>
            </a:r>
            <a:br>
              <a:rPr lang="es"/>
            </a:br>
            <a:endParaRPr/>
          </a:p>
        </p:txBody>
      </p:sp>
      <p:pic>
        <p:nvPicPr>
          <p:cNvPr id="235" name="Google Shape;2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630" y="937169"/>
            <a:ext cx="4762500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Tipos de etiquetas: en bloque / en línea</a:t>
            </a:r>
            <a:endParaRPr/>
          </a:p>
        </p:txBody>
      </p:sp>
      <p:sp>
        <p:nvSpPr>
          <p:cNvPr id="241" name="Google Shape;241;p33"/>
          <p:cNvSpPr txBox="1">
            <a:spLocks noGrp="1"/>
          </p:cNvSpPr>
          <p:nvPr>
            <p:ph type="body" idx="1"/>
          </p:nvPr>
        </p:nvSpPr>
        <p:spPr>
          <a:xfrm>
            <a:off x="578650" y="1083975"/>
            <a:ext cx="2634000" cy="8319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Desde CSS 2.1,</a:t>
            </a:r>
            <a:br>
              <a:rPr lang="es"/>
            </a:br>
            <a:r>
              <a:rPr lang="es"/>
              <a:t>la propiedad </a:t>
            </a: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display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2" name="Google Shape;242;p33"/>
          <p:cNvSpPr txBox="1"/>
          <p:nvPr/>
        </p:nvSpPr>
        <p:spPr>
          <a:xfrm>
            <a:off x="4467100" y="901875"/>
            <a:ext cx="4100700" cy="11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Establece el tipo de caja generada por un elemento, independientemente de su modo de funcionamiento por defecto</a:t>
            </a:r>
            <a:endParaRPr sz="1800"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3" name="Google Shape;243;p33"/>
          <p:cNvSpPr txBox="1"/>
          <p:nvPr/>
        </p:nvSpPr>
        <p:spPr>
          <a:xfrm>
            <a:off x="578650" y="2635125"/>
            <a:ext cx="32694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Inline : contenido en línea</a:t>
            </a:r>
            <a:br>
              <a:rPr lang="es" sz="1800"/>
            </a:br>
            <a:r>
              <a:rPr lang="es" sz="1800"/>
              <a:t>block: : contenido en bloque</a:t>
            </a:r>
            <a:endParaRPr/>
          </a:p>
        </p:txBody>
      </p:sp>
      <p:cxnSp>
        <p:nvCxnSpPr>
          <p:cNvPr id="244" name="Google Shape;244;p33"/>
          <p:cNvCxnSpPr>
            <a:stCxn id="241" idx="3"/>
            <a:endCxn id="242" idx="1"/>
          </p:cNvCxnSpPr>
          <p:nvPr/>
        </p:nvCxnSpPr>
        <p:spPr>
          <a:xfrm>
            <a:off x="3212650" y="1499925"/>
            <a:ext cx="125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45" name="Google Shape;2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9075" y="2097975"/>
            <a:ext cx="4386174" cy="22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Tipos de etiquetas. Estructura del estándar</a:t>
            </a:r>
            <a:endParaRPr/>
          </a:p>
        </p:txBody>
      </p:sp>
      <p:sp>
        <p:nvSpPr>
          <p:cNvPr id="251" name="Google Shape;251;p34"/>
          <p:cNvSpPr txBox="1">
            <a:spLocks noGrp="1"/>
          </p:cNvSpPr>
          <p:nvPr>
            <p:ph type="body" idx="1"/>
          </p:nvPr>
        </p:nvSpPr>
        <p:spPr>
          <a:xfrm>
            <a:off x="578650" y="1028725"/>
            <a:ext cx="2115300" cy="819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 startAt="4"/>
            </a:pPr>
            <a:r>
              <a:rPr lang="es"/>
              <a:t>The elements of HTML</a:t>
            </a:r>
            <a:br>
              <a:rPr lang="es"/>
            </a:br>
            <a:endParaRPr sz="1200"/>
          </a:p>
        </p:txBody>
      </p:sp>
      <p:sp>
        <p:nvSpPr>
          <p:cNvPr id="252" name="Google Shape;252;p34"/>
          <p:cNvSpPr txBox="1"/>
          <p:nvPr/>
        </p:nvSpPr>
        <p:spPr>
          <a:xfrm>
            <a:off x="3466075" y="1028725"/>
            <a:ext cx="4739400" cy="3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4.1. The document element. </a:t>
            </a:r>
            <a:endParaRPr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4.2. Document metadata. </a:t>
            </a:r>
            <a:endParaRPr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4.3. Sections. </a:t>
            </a:r>
            <a:endParaRPr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4.4. Grouping content</a:t>
            </a:r>
            <a:b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4.5. Text-level semantics</a:t>
            </a:r>
            <a:b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4.6. Edits. Etiquetas ins - del</a:t>
            </a:r>
            <a:b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4.7. Embedded content</a:t>
            </a:r>
            <a:b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4.8. Links</a:t>
            </a:r>
            <a:b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4.9. Tabular data</a:t>
            </a:r>
            <a:b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4.10. Forms</a:t>
            </a:r>
            <a:b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4.11. Interactive elements</a:t>
            </a:r>
            <a:b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4.12. Scripting</a:t>
            </a:r>
            <a:b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4.13. Common idioms without dedicated elements</a:t>
            </a:r>
            <a:b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4.14. Disabled elements</a:t>
            </a:r>
            <a:b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4.15. Matching HTML elements using selectors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Secciones semánticas (sectioning)</a:t>
            </a:r>
            <a:endParaRPr/>
          </a:p>
        </p:txBody>
      </p:sp>
      <p:sp>
        <p:nvSpPr>
          <p:cNvPr id="258" name="Google Shape;258;p35"/>
          <p:cNvSpPr txBox="1">
            <a:spLocks noGrp="1"/>
          </p:cNvSpPr>
          <p:nvPr>
            <p:ph type="body" idx="1"/>
          </p:nvPr>
        </p:nvSpPr>
        <p:spPr>
          <a:xfrm>
            <a:off x="592925" y="785825"/>
            <a:ext cx="23241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body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header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nav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footer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article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aside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titulares: h1… h6</a:t>
            </a:r>
            <a:endParaRPr/>
          </a:p>
        </p:txBody>
      </p:sp>
      <p:pic>
        <p:nvPicPr>
          <p:cNvPr id="259" name="Google Shape;25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2052" y="983125"/>
            <a:ext cx="4439974" cy="34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5"/>
          <p:cNvSpPr txBox="1"/>
          <p:nvPr/>
        </p:nvSpPr>
        <p:spPr>
          <a:xfrm>
            <a:off x="480275" y="3443300"/>
            <a:ext cx="25494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http://swwweet.com/presentaciones/viajartiempo/</a:t>
            </a:r>
            <a:r>
              <a:rPr lang="es"/>
              <a:t>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Creación de las secciones básicas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Grupos de elementos (grouping)</a:t>
            </a:r>
            <a:endParaRPr/>
          </a:p>
        </p:txBody>
      </p:sp>
      <p:sp>
        <p:nvSpPr>
          <p:cNvPr id="271" name="Google Shape;271;p37"/>
          <p:cNvSpPr txBox="1">
            <a:spLocks noGrp="1"/>
          </p:cNvSpPr>
          <p:nvPr>
            <p:ph type="body" idx="1"/>
          </p:nvPr>
        </p:nvSpPr>
        <p:spPr>
          <a:xfrm>
            <a:off x="578650" y="1021450"/>
            <a:ext cx="5973900" cy="27906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Etiquetas clásicas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Párrafos: p, pre, blockquote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Listas: </a:t>
            </a:r>
            <a:endParaRPr/>
          </a:p>
          <a:p>
            <a:pPr marL="13716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ul - li </a:t>
            </a:r>
            <a:endParaRPr/>
          </a:p>
          <a:p>
            <a:pPr marL="13716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ol - li</a:t>
            </a:r>
            <a:endParaRPr/>
          </a:p>
          <a:p>
            <a:pPr marL="13716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dl - dt (término)- dd (definición)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Bloques: div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Nuevas etiquetas: 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main, address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 txBox="1">
            <a:spLocks noGrp="1"/>
          </p:cNvSpPr>
          <p:nvPr>
            <p:ph type="title"/>
          </p:nvPr>
        </p:nvSpPr>
        <p:spPr>
          <a:xfrm>
            <a:off x="1314450" y="2028825"/>
            <a:ext cx="7472400" cy="685800"/>
          </a:xfrm>
          <a:prstGeom prst="rect">
            <a:avLst/>
          </a:prstGeom>
          <a:solidFill>
            <a:srgbClr val="D35400"/>
          </a:solidFill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39C12"/>
                </a:solidFill>
              </a:rPr>
              <a:t>HTML Básico</a:t>
            </a:r>
            <a:endParaRPr sz="4800" b="1">
              <a:solidFill>
                <a:srgbClr val="F39C12"/>
              </a:solidFill>
            </a:endParaRPr>
          </a:p>
        </p:txBody>
      </p:sp>
      <p:sp>
        <p:nvSpPr>
          <p:cNvPr id="82" name="Google Shape;82;p11"/>
          <p:cNvSpPr txBox="1">
            <a:spLocks noGrp="1"/>
          </p:cNvSpPr>
          <p:nvPr>
            <p:ph type="body" idx="1"/>
          </p:nvPr>
        </p:nvSpPr>
        <p:spPr>
          <a:xfrm>
            <a:off x="1314450" y="3120452"/>
            <a:ext cx="7472400" cy="1165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8"/>
          <p:cNvSpPr txBox="1">
            <a:spLocks noGrp="1"/>
          </p:cNvSpPr>
          <p:nvPr>
            <p:ph type="title"/>
          </p:nvPr>
        </p:nvSpPr>
        <p:spPr>
          <a:xfrm>
            <a:off x="232425" y="864400"/>
            <a:ext cx="85389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Incorporando contenido. Grupos de elementos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Enlaces (links)</a:t>
            </a:r>
            <a:endParaRPr/>
          </a:p>
        </p:txBody>
      </p:sp>
      <p:sp>
        <p:nvSpPr>
          <p:cNvPr id="282" name="Google Shape;282;p39"/>
          <p:cNvSpPr txBox="1">
            <a:spLocks noGrp="1"/>
          </p:cNvSpPr>
          <p:nvPr>
            <p:ph type="body" idx="1"/>
          </p:nvPr>
        </p:nvSpPr>
        <p:spPr>
          <a:xfrm>
            <a:off x="592925" y="785815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Enlaces: a (area) </a:t>
            </a:r>
            <a:br>
              <a:rPr lang="es"/>
            </a:br>
            <a:endParaRPr/>
          </a:p>
        </p:txBody>
      </p:sp>
      <p:sp>
        <p:nvSpPr>
          <p:cNvPr id="283" name="Google Shape;283;p39"/>
          <p:cNvSpPr txBox="1"/>
          <p:nvPr/>
        </p:nvSpPr>
        <p:spPr>
          <a:xfrm>
            <a:off x="1183725" y="1392250"/>
            <a:ext cx="53409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&lt;a href=”url” rel=”relación”&gt;Elemnto en linea / bloque&lt;/a&gt;</a:t>
            </a:r>
            <a:endParaRPr/>
          </a:p>
        </p:txBody>
      </p:sp>
      <p:sp>
        <p:nvSpPr>
          <p:cNvPr id="284" name="Google Shape;284;p39"/>
          <p:cNvSpPr txBox="1"/>
          <p:nvPr/>
        </p:nvSpPr>
        <p:spPr>
          <a:xfrm>
            <a:off x="912050" y="2266425"/>
            <a:ext cx="3738300" cy="15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URL: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absolutas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relativas al documento : carpeta/pagina o ./carpeta/pagina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relativas a la raiz : /carpeta/pagina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partes de una página #id</a:t>
            </a:r>
            <a:endParaRPr/>
          </a:p>
        </p:txBody>
      </p:sp>
      <p:sp>
        <p:nvSpPr>
          <p:cNvPr id="285" name="Google Shape;285;p39"/>
          <p:cNvSpPr txBox="1"/>
          <p:nvPr/>
        </p:nvSpPr>
        <p:spPr>
          <a:xfrm>
            <a:off x="6679500" y="1464500"/>
            <a:ext cx="1634700" cy="27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alternate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author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bookmark</a:t>
            </a:r>
            <a:br>
              <a:rPr lang="es">
                <a:solidFill>
                  <a:schemeClr val="dk1"/>
                </a:solidFill>
              </a:rPr>
            </a:br>
            <a:r>
              <a:rPr lang="es">
                <a:solidFill>
                  <a:schemeClr val="dk1"/>
                </a:solidFill>
              </a:rPr>
              <a:t>help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license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next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nofollow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noreferrer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prefetch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prev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search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tag</a:t>
            </a:r>
            <a:br>
              <a:rPr lang="e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sp>
        <p:nvSpPr>
          <p:cNvPr id="286" name="Google Shape;286;p39"/>
          <p:cNvSpPr txBox="1"/>
          <p:nvPr/>
        </p:nvSpPr>
        <p:spPr>
          <a:xfrm>
            <a:off x="5305550" y="2612000"/>
            <a:ext cx="634200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rel: </a:t>
            </a:r>
            <a:endParaRPr/>
          </a:p>
        </p:txBody>
      </p:sp>
      <p:cxnSp>
        <p:nvCxnSpPr>
          <p:cNvPr id="287" name="Google Shape;287;p39"/>
          <p:cNvCxnSpPr>
            <a:stCxn id="286" idx="3"/>
            <a:endCxn id="285" idx="1"/>
          </p:cNvCxnSpPr>
          <p:nvPr/>
        </p:nvCxnSpPr>
        <p:spPr>
          <a:xfrm>
            <a:off x="5939750" y="2847050"/>
            <a:ext cx="739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8" name="Google Shape;288;p39"/>
          <p:cNvCxnSpPr/>
          <p:nvPr/>
        </p:nvCxnSpPr>
        <p:spPr>
          <a:xfrm flipH="1">
            <a:off x="1437375" y="1772750"/>
            <a:ext cx="479100" cy="50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9" name="Google Shape;289;p39"/>
          <p:cNvCxnSpPr/>
          <p:nvPr/>
        </p:nvCxnSpPr>
        <p:spPr>
          <a:xfrm>
            <a:off x="2874725" y="1716375"/>
            <a:ext cx="2254800" cy="88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0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Creación del menú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Elementos en línea (text-level)</a:t>
            </a:r>
            <a:endParaRPr/>
          </a:p>
        </p:txBody>
      </p:sp>
      <p:sp>
        <p:nvSpPr>
          <p:cNvPr id="300" name="Google Shape;300;p41"/>
          <p:cNvSpPr txBox="1">
            <a:spLocks noGrp="1"/>
          </p:cNvSpPr>
          <p:nvPr>
            <p:ph type="body" idx="1"/>
          </p:nvPr>
        </p:nvSpPr>
        <p:spPr>
          <a:xfrm>
            <a:off x="592931" y="785813"/>
            <a:ext cx="78366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Elemento en línea neutro: span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Formato de texto: 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strong, en, b, i, sup, sub, u. s ... 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var, dfn, code, sampl, kbd, abbr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Citas (quotes) y referencias (cites): q, cite</a:t>
            </a:r>
            <a:br>
              <a:rPr lang="es"/>
            </a:br>
            <a:r>
              <a:rPr lang="es"/>
              <a:t>Otras etiquetas semánticas:  time, mark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Edits: ins, del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2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Mejora de los textos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>
            <a:spLocks noGrp="1"/>
          </p:cNvSpPr>
          <p:nvPr>
            <p:ph type="title"/>
          </p:nvPr>
        </p:nvSpPr>
        <p:spPr>
          <a:xfrm>
            <a:off x="1314450" y="2028825"/>
            <a:ext cx="7472400" cy="685800"/>
          </a:xfrm>
          <a:prstGeom prst="rect">
            <a:avLst/>
          </a:prstGeom>
          <a:solidFill>
            <a:srgbClr val="D35400"/>
          </a:solidFill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39C12"/>
                </a:solidFill>
              </a:rPr>
              <a:t>HTML. Otros elementos</a:t>
            </a:r>
            <a:endParaRPr sz="4800" b="1">
              <a:solidFill>
                <a:srgbClr val="F39C12"/>
              </a:solidFill>
            </a:endParaRPr>
          </a:p>
        </p:txBody>
      </p:sp>
      <p:sp>
        <p:nvSpPr>
          <p:cNvPr id="311" name="Google Shape;311;p43"/>
          <p:cNvSpPr txBox="1">
            <a:spLocks noGrp="1"/>
          </p:cNvSpPr>
          <p:nvPr>
            <p:ph type="body" idx="1"/>
          </p:nvPr>
        </p:nvSpPr>
        <p:spPr>
          <a:xfrm>
            <a:off x="1314450" y="3120452"/>
            <a:ext cx="7472400" cy="1165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4"/>
          <p:cNvSpPr txBox="1">
            <a:spLocks noGrp="1"/>
          </p:cNvSpPr>
          <p:nvPr>
            <p:ph type="title"/>
          </p:nvPr>
        </p:nvSpPr>
        <p:spPr>
          <a:xfrm>
            <a:off x="1314450" y="2028825"/>
            <a:ext cx="7472400" cy="685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Etiquetas HTML (continuación)</a:t>
            </a:r>
            <a:endParaRPr/>
          </a:p>
        </p:txBody>
      </p:sp>
      <p:sp>
        <p:nvSpPr>
          <p:cNvPr id="317" name="Google Shape;317;p44"/>
          <p:cNvSpPr txBox="1">
            <a:spLocks noGrp="1"/>
          </p:cNvSpPr>
          <p:nvPr>
            <p:ph type="body" idx="1"/>
          </p:nvPr>
        </p:nvSpPr>
        <p:spPr>
          <a:xfrm>
            <a:off x="1314450" y="2593181"/>
            <a:ext cx="7472400" cy="16932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5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Elementos embebidos (embedded content)</a:t>
            </a:r>
            <a:endParaRPr/>
          </a:p>
        </p:txBody>
      </p:sp>
      <p:sp>
        <p:nvSpPr>
          <p:cNvPr id="323" name="Google Shape;323;p45"/>
          <p:cNvSpPr txBox="1">
            <a:spLocks noGrp="1"/>
          </p:cNvSpPr>
          <p:nvPr>
            <p:ph type="body" idx="1"/>
          </p:nvPr>
        </p:nvSpPr>
        <p:spPr>
          <a:xfrm>
            <a:off x="592925" y="785828"/>
            <a:ext cx="7836600" cy="3100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Imágenes: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 img : &lt;img src=”” alt=””&gt;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picture / source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Contenedores (grouping) específicos: figure - figcaption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Elementos MM: 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video, audio, track, 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iframe, object, embed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Imágenes como navegación: map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Imágenes vectoriales: svg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6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Incorporación de imágenes (y videos) </a:t>
            </a:r>
            <a:endParaRPr/>
          </a:p>
        </p:txBody>
      </p:sp>
      <p:sp>
        <p:nvSpPr>
          <p:cNvPr id="329" name="Google Shape;329;p46"/>
          <p:cNvSpPr txBox="1"/>
          <p:nvPr/>
        </p:nvSpPr>
        <p:spPr>
          <a:xfrm>
            <a:off x="2142150" y="2746550"/>
            <a:ext cx="4859700" cy="15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Incorporamos </a:t>
            </a: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s">
                <a:solidFill>
                  <a:schemeClr val="lt1"/>
                </a:solidFill>
              </a:rPr>
              <a:t>una imagen</a:t>
            </a: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s">
                <a:solidFill>
                  <a:schemeClr val="lt1"/>
                </a:solidFill>
              </a:rPr>
              <a:t>un vídeo de youtube, aunque no figura en el original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7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Tablas (Tabular data)</a:t>
            </a:r>
            <a:endParaRPr/>
          </a:p>
        </p:txBody>
      </p:sp>
      <p:sp>
        <p:nvSpPr>
          <p:cNvPr id="335" name="Google Shape;335;p47"/>
          <p:cNvSpPr txBox="1">
            <a:spLocks noGrp="1"/>
          </p:cNvSpPr>
          <p:nvPr>
            <p:ph type="body" idx="1"/>
          </p:nvPr>
        </p:nvSpPr>
        <p:spPr>
          <a:xfrm>
            <a:off x="592925" y="785821"/>
            <a:ext cx="7836600" cy="1776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Cuando usar tablas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Etiquetas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table - tr (fila) - td (celda de datos) - th (celda de cabecera)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areas: thead - tbody (default ) - tfoot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atributos de celdas: colspan - rowspan</a:t>
            </a:r>
            <a:endParaRPr/>
          </a:p>
        </p:txBody>
      </p:sp>
      <p:pic>
        <p:nvPicPr>
          <p:cNvPr id="336" name="Google Shape;33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750" y="2561821"/>
            <a:ext cx="6400800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>
            <a:spLocks noGrp="1"/>
          </p:cNvSpPr>
          <p:nvPr>
            <p:ph type="title"/>
          </p:nvPr>
        </p:nvSpPr>
        <p:spPr>
          <a:xfrm>
            <a:off x="1314450" y="2028825"/>
            <a:ext cx="7472400" cy="685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 a la Web</a:t>
            </a:r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body" idx="1"/>
          </p:nvPr>
        </p:nvSpPr>
        <p:spPr>
          <a:xfrm>
            <a:off x="1314450" y="2593181"/>
            <a:ext cx="7472400" cy="16932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8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Formularios (forms)</a:t>
            </a:r>
            <a:endParaRPr/>
          </a:p>
        </p:txBody>
      </p:sp>
      <p:sp>
        <p:nvSpPr>
          <p:cNvPr id="342" name="Google Shape;342;p48"/>
          <p:cNvSpPr txBox="1">
            <a:spLocks noGrp="1"/>
          </p:cNvSpPr>
          <p:nvPr>
            <p:ph type="body" idx="1"/>
          </p:nvPr>
        </p:nvSpPr>
        <p:spPr>
          <a:xfrm>
            <a:off x="592925" y="785825"/>
            <a:ext cx="2658000" cy="15159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&lt;form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action =””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method = “” &gt;</a:t>
            </a:r>
            <a:endParaRPr/>
          </a:p>
        </p:txBody>
      </p:sp>
      <p:pic>
        <p:nvPicPr>
          <p:cNvPr id="343" name="Google Shape;34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8825" y="650151"/>
            <a:ext cx="4913225" cy="337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8"/>
          <p:cNvSpPr txBox="1"/>
          <p:nvPr/>
        </p:nvSpPr>
        <p:spPr>
          <a:xfrm>
            <a:off x="671550" y="2790000"/>
            <a:ext cx="2197800" cy="12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Etiquetas pasivas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fieldset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legend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label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9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Controles de formularios</a:t>
            </a:r>
            <a:endParaRPr/>
          </a:p>
        </p:txBody>
      </p:sp>
      <p:sp>
        <p:nvSpPr>
          <p:cNvPr id="350" name="Google Shape;350;p49"/>
          <p:cNvSpPr txBox="1">
            <a:spLocks noGrp="1"/>
          </p:cNvSpPr>
          <p:nvPr>
            <p:ph type="body" idx="1"/>
          </p:nvPr>
        </p:nvSpPr>
        <p:spPr>
          <a:xfrm>
            <a:off x="578650" y="1426850"/>
            <a:ext cx="7836600" cy="18372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&lt;input&gt; -- type submit/ reset / button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&lt;button&gt;&lt;button&gt; -- type submit/ reset / button</a:t>
            </a:r>
            <a:br>
              <a:rPr lang="es"/>
            </a:br>
            <a:r>
              <a:rPr lang="es"/>
              <a:t>&lt;textarea&gt; …. &lt;/textarea&gt;</a:t>
            </a:r>
            <a:br>
              <a:rPr lang="es"/>
            </a:br>
            <a:r>
              <a:rPr lang="es"/>
              <a:t>&lt;input&gt; type checkbox / radio</a:t>
            </a:r>
            <a:br>
              <a:rPr lang="es"/>
            </a:br>
            <a:r>
              <a:rPr lang="es"/>
              <a:t>&lt;select&gt;  &lt;option&gt; valor &lt;/ option&gt;….. &lt;/select&gt;</a:t>
            </a:r>
            <a:endParaRPr/>
          </a:p>
        </p:txBody>
      </p:sp>
      <p:sp>
        <p:nvSpPr>
          <p:cNvPr id="351" name="Google Shape;351;p49"/>
          <p:cNvSpPr txBox="1"/>
          <p:nvPr/>
        </p:nvSpPr>
        <p:spPr>
          <a:xfrm>
            <a:off x="2640425" y="3354750"/>
            <a:ext cx="5204400" cy="8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&lt;input&gt; -- type text/ email / tel/ URL / search</a:t>
            </a:r>
            <a:b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&lt;input&gt; type color / number/ range/ date…</a:t>
            </a:r>
            <a:endParaRPr sz="2000"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2" name="Google Shape;352;p49"/>
          <p:cNvSpPr txBox="1">
            <a:spLocks noGrp="1"/>
          </p:cNvSpPr>
          <p:nvPr>
            <p:ph type="body" idx="1"/>
          </p:nvPr>
        </p:nvSpPr>
        <p:spPr>
          <a:xfrm>
            <a:off x="578650" y="960650"/>
            <a:ext cx="2358000" cy="4662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&lt;input&gt; -- type text</a:t>
            </a:r>
            <a:br>
              <a:rPr lang="es"/>
            </a:br>
            <a:endParaRPr/>
          </a:p>
        </p:txBody>
      </p:sp>
      <p:cxnSp>
        <p:nvCxnSpPr>
          <p:cNvPr id="353" name="Google Shape;353;p49"/>
          <p:cNvCxnSpPr>
            <a:stCxn id="352" idx="3"/>
            <a:endCxn id="351" idx="3"/>
          </p:cNvCxnSpPr>
          <p:nvPr/>
        </p:nvCxnSpPr>
        <p:spPr>
          <a:xfrm>
            <a:off x="2936650" y="1193750"/>
            <a:ext cx="4908300" cy="2603700"/>
          </a:xfrm>
          <a:prstGeom prst="bentConnector3">
            <a:avLst>
              <a:gd name="adj1" fmla="val 10484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0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Incorporación de un formulario de contacto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1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Elementos interactivos (interactive elements)</a:t>
            </a:r>
            <a:endParaRPr/>
          </a:p>
        </p:txBody>
      </p:sp>
      <p:sp>
        <p:nvSpPr>
          <p:cNvPr id="364" name="Google Shape;364;p51"/>
          <p:cNvSpPr txBox="1">
            <a:spLocks noGrp="1"/>
          </p:cNvSpPr>
          <p:nvPr>
            <p:ph type="body" idx="1"/>
          </p:nvPr>
        </p:nvSpPr>
        <p:spPr>
          <a:xfrm>
            <a:off x="578650" y="1762622"/>
            <a:ext cx="7836600" cy="19431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details / summary - implementación nativa de un texto desplegable (HTML 5.1)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dialog - implementación nativa de una ventana popup o modal</a:t>
            </a:r>
            <a:br>
              <a:rPr lang="es"/>
            </a:br>
            <a:r>
              <a:rPr lang="es"/>
              <a:t>(su funcionalidad debe añadirse por CSS o JS) (HTML 5.2)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2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details / summary</a:t>
            </a:r>
            <a:endParaRPr/>
          </a:p>
        </p:txBody>
      </p:sp>
      <p:sp>
        <p:nvSpPr>
          <p:cNvPr id="370" name="Google Shape;370;p52"/>
          <p:cNvSpPr txBox="1">
            <a:spLocks noGrp="1"/>
          </p:cNvSpPr>
          <p:nvPr>
            <p:ph type="body" idx="1"/>
          </p:nvPr>
        </p:nvSpPr>
        <p:spPr>
          <a:xfrm>
            <a:off x="470825" y="923201"/>
            <a:ext cx="7836600" cy="28743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&lt;details&gt;</a:t>
            </a:r>
            <a:br>
              <a:rPr lang="es"/>
            </a:br>
            <a:r>
              <a:rPr lang="es"/>
              <a:t>    &lt;summary&gt;</a:t>
            </a:r>
            <a:br>
              <a:rPr lang="es"/>
            </a:br>
            <a:r>
              <a:rPr lang="es"/>
              <a:t>      Distribution and habitat</a:t>
            </a:r>
            <a:br>
              <a:rPr lang="es"/>
            </a:br>
            <a:r>
              <a:rPr lang="es"/>
              <a:t>    &lt;/summary&gt;</a:t>
            </a:r>
            <a:br>
              <a:rPr lang="es"/>
            </a:br>
            <a:r>
              <a:rPr lang="es"/>
              <a:t>    &lt;p&gt;The red panda is endemic to the temperate forests of the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Himalayas, and ranges from the foothills of western Nepal to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China in the east…. &lt;/p&gt;</a:t>
            </a:r>
            <a:br>
              <a:rPr lang="es"/>
            </a:br>
            <a:r>
              <a:rPr lang="es"/>
              <a:t> &lt;/details&gt;</a:t>
            </a:r>
            <a:endParaRPr/>
          </a:p>
        </p:txBody>
      </p:sp>
      <p:pic>
        <p:nvPicPr>
          <p:cNvPr id="371" name="Google Shape;37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1725" y="3369926"/>
            <a:ext cx="3667125" cy="7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3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dialog</a:t>
            </a:r>
            <a:endParaRPr/>
          </a:p>
        </p:txBody>
      </p:sp>
      <p:sp>
        <p:nvSpPr>
          <p:cNvPr id="377" name="Google Shape;377;p53"/>
          <p:cNvSpPr txBox="1">
            <a:spLocks noGrp="1"/>
          </p:cNvSpPr>
          <p:nvPr>
            <p:ph type="body" idx="1"/>
          </p:nvPr>
        </p:nvSpPr>
        <p:spPr>
          <a:xfrm>
            <a:off x="592931" y="785813"/>
            <a:ext cx="78366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&lt;dialog id="my-modal"&gt;</a:t>
            </a:r>
            <a:br>
              <a:rPr lang="es" dirty="0"/>
            </a:br>
            <a:r>
              <a:rPr lang="es" dirty="0"/>
              <a:t>  &lt;p&gt;</a:t>
            </a:r>
            <a:br>
              <a:rPr lang="es" dirty="0"/>
            </a:br>
            <a:r>
              <a:rPr lang="es" dirty="0"/>
              <a:t>    It seems that we won't see native dialogs after all.</a:t>
            </a:r>
            <a:br>
              <a:rPr lang="es" dirty="0"/>
            </a:br>
            <a:r>
              <a:rPr lang="es" dirty="0"/>
              <a:t>  &lt;/p&gt;</a:t>
            </a:r>
            <a:br>
              <a:rPr lang="es" dirty="0"/>
            </a:br>
            <a:r>
              <a:rPr lang="es" dirty="0"/>
              <a:t>  </a:t>
            </a:r>
            <a:br>
              <a:rPr lang="es" dirty="0"/>
            </a:br>
            <a:r>
              <a:rPr lang="es" dirty="0"/>
              <a:t>  &lt;button id="ok-btn"&gt;OK :(&lt;/button&gt;</a:t>
            </a:r>
            <a:br>
              <a:rPr lang="es" dirty="0"/>
            </a:br>
            <a:r>
              <a:rPr lang="es" dirty="0"/>
              <a:t>&lt;/dialog</a:t>
            </a:r>
            <a:endParaRPr dirty="0"/>
          </a:p>
        </p:txBody>
      </p:sp>
      <p:pic>
        <p:nvPicPr>
          <p:cNvPr id="378" name="Google Shape;37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9600" y="2895288"/>
            <a:ext cx="3667125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53"/>
          <p:cNvSpPr txBox="1"/>
          <p:nvPr/>
        </p:nvSpPr>
        <p:spPr>
          <a:xfrm>
            <a:off x="1633100" y="3838200"/>
            <a:ext cx="14043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HTML 5.2</a:t>
            </a:r>
            <a:endParaRPr sz="2000"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4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Scripting</a:t>
            </a:r>
            <a:endParaRPr/>
          </a:p>
        </p:txBody>
      </p:sp>
      <p:sp>
        <p:nvSpPr>
          <p:cNvPr id="385" name="Google Shape;385;p54"/>
          <p:cNvSpPr txBox="1">
            <a:spLocks noGrp="1"/>
          </p:cNvSpPr>
          <p:nvPr>
            <p:ph type="body" idx="1"/>
          </p:nvPr>
        </p:nvSpPr>
        <p:spPr>
          <a:xfrm>
            <a:off x="578656" y="1108013"/>
            <a:ext cx="78366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dirty="0"/>
              <a:t>script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dirty="0"/>
              <a:t>noscript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dirty="0"/>
              <a:t>template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dirty="0"/>
              <a:t>canvas</a:t>
            </a:r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5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Metadatos</a:t>
            </a:r>
            <a:endParaRPr/>
          </a:p>
        </p:txBody>
      </p:sp>
      <p:sp>
        <p:nvSpPr>
          <p:cNvPr id="391" name="Google Shape;391;p55"/>
          <p:cNvSpPr txBox="1">
            <a:spLocks noGrp="1"/>
          </p:cNvSpPr>
          <p:nvPr>
            <p:ph type="body" idx="1"/>
          </p:nvPr>
        </p:nvSpPr>
        <p:spPr>
          <a:xfrm>
            <a:off x="592925" y="785825"/>
            <a:ext cx="7836600" cy="33321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Atributos estándar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id / class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Microformatos - </a:t>
            </a:r>
            <a:r>
              <a:rPr lang="es" u="sng">
                <a:solidFill>
                  <a:schemeClr val="hlink"/>
                </a:solidFill>
                <a:hlinkClick r:id="rId3"/>
              </a:rPr>
              <a:t>http://microformats.org/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class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Microtata - </a:t>
            </a:r>
            <a:r>
              <a:rPr lang="es" u="sng">
                <a:solidFill>
                  <a:schemeClr val="hlink"/>
                </a:solidFill>
                <a:hlinkClick r:id="rId4"/>
              </a:rPr>
              <a:t>https://schema.org/docs/gs.html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item...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Atributos personalizados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data-...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WAI-ARIA - </a:t>
            </a:r>
            <a:r>
              <a:rPr lang="es" u="sng">
                <a:solidFill>
                  <a:schemeClr val="hlink"/>
                </a:solidFill>
                <a:hlinkClick r:id="rId5"/>
              </a:rPr>
              <a:t>https://www.w3.org/WAI/standards-guidelines/aria/</a:t>
            </a:r>
            <a:br>
              <a:rPr lang="es"/>
            </a:br>
            <a:r>
              <a:rPr lang="es"/>
              <a:t>Web Accessibility Initiative - Accessible Rich Internet Applications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6"/>
          <p:cNvSpPr txBox="1">
            <a:spLocks noGrp="1"/>
          </p:cNvSpPr>
          <p:nvPr>
            <p:ph type="title"/>
          </p:nvPr>
        </p:nvSpPr>
        <p:spPr>
          <a:xfrm>
            <a:off x="1314450" y="2028825"/>
            <a:ext cx="7472400" cy="1556400"/>
          </a:xfrm>
          <a:prstGeom prst="rect">
            <a:avLst/>
          </a:prstGeom>
          <a:solidFill>
            <a:srgbClr val="D35400"/>
          </a:solidFill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39C12"/>
                </a:solidFill>
              </a:rPr>
              <a:t>CSS. Selectores y propiedades básicas</a:t>
            </a:r>
            <a:endParaRPr sz="4800" b="1">
              <a:solidFill>
                <a:srgbClr val="F39C12"/>
              </a:solidFill>
            </a:endParaRPr>
          </a:p>
        </p:txBody>
      </p:sp>
      <p:sp>
        <p:nvSpPr>
          <p:cNvPr id="397" name="Google Shape;397;p56"/>
          <p:cNvSpPr txBox="1">
            <a:spLocks noGrp="1"/>
          </p:cNvSpPr>
          <p:nvPr>
            <p:ph type="body" idx="1"/>
          </p:nvPr>
        </p:nvSpPr>
        <p:spPr>
          <a:xfrm>
            <a:off x="1314450" y="3736876"/>
            <a:ext cx="7472400" cy="5493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7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Origen y evolución de CSS</a:t>
            </a:r>
            <a:endParaRPr/>
          </a:p>
        </p:txBody>
      </p:sp>
      <p:sp>
        <p:nvSpPr>
          <p:cNvPr id="403" name="Google Shape;403;p57"/>
          <p:cNvSpPr txBox="1">
            <a:spLocks noGrp="1"/>
          </p:cNvSpPr>
          <p:nvPr>
            <p:ph type="body" idx="1"/>
          </p:nvPr>
        </p:nvSpPr>
        <p:spPr>
          <a:xfrm>
            <a:off x="592931" y="785813"/>
            <a:ext cx="78366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1994 -&gt; Se funda W3C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1996 -&gt; Publica la especificación CSS1 [HTML3]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1998 -&gt; Nueva especificación CSS2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2011 -&gt; CSS3 [HTML5 = 2014]</a:t>
            </a:r>
            <a:endParaRPr/>
          </a:p>
          <a:p>
            <a:pPr marL="13716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 Módulos, niveles y estados.</a:t>
            </a:r>
            <a:br>
              <a:rPr lang="es"/>
            </a:br>
            <a:r>
              <a:rPr lang="es" u="sng">
                <a:solidFill>
                  <a:schemeClr val="hlink"/>
                </a:solidFill>
                <a:hlinkClick r:id="rId3"/>
              </a:rPr>
              <a:t>https://www.w3.org/standards/techs/css#w3c_all</a:t>
            </a:r>
            <a:r>
              <a:rPr lang="es"/>
              <a:t> </a:t>
            </a:r>
            <a:endParaRPr/>
          </a:p>
        </p:txBody>
      </p:sp>
      <p:sp>
        <p:nvSpPr>
          <p:cNvPr id="404" name="Google Shape;404;p57"/>
          <p:cNvSpPr txBox="1"/>
          <p:nvPr/>
        </p:nvSpPr>
        <p:spPr>
          <a:xfrm>
            <a:off x="869950" y="3307625"/>
            <a:ext cx="5396100" cy="6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Propiedades de fabricantes. Prefijos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 cliente / servidor en la Web</a:t>
            </a:r>
            <a:endParaRPr/>
          </a:p>
        </p:txBody>
      </p:sp>
      <p:pic>
        <p:nvPicPr>
          <p:cNvPr id="94" name="Google Shape;9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313" y="1589491"/>
            <a:ext cx="7153275" cy="22669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/>
        </p:nvSpPr>
        <p:spPr>
          <a:xfrm>
            <a:off x="3196875" y="803975"/>
            <a:ext cx="30000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Solicitud </a:t>
            </a:r>
            <a:r>
              <a:rPr lang="es"/>
              <a:t>HTTP: la URL localiza inequívocamente cada recurso (archivo) publicado en cualquier servidor</a:t>
            </a:r>
            <a:endParaRPr/>
          </a:p>
        </p:txBody>
      </p:sp>
      <p:sp>
        <p:nvSpPr>
          <p:cNvPr id="96" name="Google Shape;96;p13"/>
          <p:cNvSpPr txBox="1"/>
          <p:nvPr/>
        </p:nvSpPr>
        <p:spPr>
          <a:xfrm>
            <a:off x="3196875" y="3355125"/>
            <a:ext cx="30000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Respuesta </a:t>
            </a:r>
            <a:r>
              <a:rPr lang="es"/>
              <a:t>HTTP: el servidor devuelve el documento HTML y los recursos a los que él hace referencia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8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Fuentes del CSS</a:t>
            </a:r>
            <a:endParaRPr/>
          </a:p>
        </p:txBody>
      </p:sp>
      <p:sp>
        <p:nvSpPr>
          <p:cNvPr id="410" name="Google Shape;410;p58"/>
          <p:cNvSpPr txBox="1">
            <a:spLocks noGrp="1"/>
          </p:cNvSpPr>
          <p:nvPr>
            <p:ph type="body" idx="1"/>
          </p:nvPr>
        </p:nvSpPr>
        <p:spPr>
          <a:xfrm>
            <a:off x="592925" y="785826"/>
            <a:ext cx="7836600" cy="30015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estilos en línea. atributo style</a:t>
            </a:r>
            <a:br>
              <a:rPr lang="es"/>
            </a:br>
            <a:r>
              <a:rPr lang="es"/>
              <a:t>Propiedades CSS. Ejemplos de propiedades.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font-size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color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background-color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estilos independientes</a:t>
            </a:r>
            <a:br>
              <a:rPr lang="es"/>
            </a:br>
            <a:r>
              <a:rPr lang="es"/>
              <a:t>Selectores CSS. Selector de etiqueta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embebidos: etiqueta style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Char char="○"/>
            </a:pP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ficheros css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9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Creación del fichero CSS</a:t>
            </a:r>
            <a:endParaRPr/>
          </a:p>
        </p:txBody>
      </p:sp>
      <p:sp>
        <p:nvSpPr>
          <p:cNvPr id="416" name="Google Shape;416;p59"/>
          <p:cNvSpPr txBox="1"/>
          <p:nvPr/>
        </p:nvSpPr>
        <p:spPr>
          <a:xfrm>
            <a:off x="2506925" y="2898125"/>
            <a:ext cx="41229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Ejemplo de propiedad: body {background-color}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0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Selectores, propiedades y directivas.</a:t>
            </a:r>
            <a:endParaRPr/>
          </a:p>
        </p:txBody>
      </p:sp>
      <p:sp>
        <p:nvSpPr>
          <p:cNvPr id="422" name="Google Shape;422;p60"/>
          <p:cNvSpPr txBox="1">
            <a:spLocks noGrp="1"/>
          </p:cNvSpPr>
          <p:nvPr>
            <p:ph type="body" idx="1"/>
          </p:nvPr>
        </p:nvSpPr>
        <p:spPr>
          <a:xfrm>
            <a:off x="592925" y="785829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Selectores y declaraciones: propiedades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60"/>
          <p:cNvSpPr txBox="1">
            <a:spLocks noGrp="1"/>
          </p:cNvSpPr>
          <p:nvPr>
            <p:ph type="body" idx="1"/>
          </p:nvPr>
        </p:nvSpPr>
        <p:spPr>
          <a:xfrm>
            <a:off x="2623850" y="2983400"/>
            <a:ext cx="5236500" cy="15006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Directivas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@import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@media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@font-face</a:t>
            </a:r>
            <a:endParaRPr/>
          </a:p>
        </p:txBody>
      </p:sp>
      <p:pic>
        <p:nvPicPr>
          <p:cNvPr id="424" name="Google Shape;42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750" y="1328825"/>
            <a:ext cx="5496175" cy="15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1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Herramientas. CanIUse</a:t>
            </a:r>
            <a:endParaRPr/>
          </a:p>
        </p:txBody>
      </p:sp>
      <p:pic>
        <p:nvPicPr>
          <p:cNvPr id="430" name="Google Shape;43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275" y="898100"/>
            <a:ext cx="5843126" cy="353314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1"/>
          <p:cNvSpPr txBox="1"/>
          <p:nvPr/>
        </p:nvSpPr>
        <p:spPr>
          <a:xfrm>
            <a:off x="578650" y="2393175"/>
            <a:ext cx="18315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https://caniuse.com/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2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Herramientas en el navegador. Inspector</a:t>
            </a:r>
            <a:endParaRPr/>
          </a:p>
        </p:txBody>
      </p:sp>
      <p:pic>
        <p:nvPicPr>
          <p:cNvPr id="437" name="Google Shape;43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0227" y="810550"/>
            <a:ext cx="3364275" cy="365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5703" y="741937"/>
            <a:ext cx="3876325" cy="379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3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Selectores básicos</a:t>
            </a:r>
            <a:endParaRPr/>
          </a:p>
        </p:txBody>
      </p:sp>
      <p:sp>
        <p:nvSpPr>
          <p:cNvPr id="444" name="Google Shape;444;p63"/>
          <p:cNvSpPr txBox="1">
            <a:spLocks noGrp="1"/>
          </p:cNvSpPr>
          <p:nvPr>
            <p:ph type="body" idx="1"/>
          </p:nvPr>
        </p:nvSpPr>
        <p:spPr>
          <a:xfrm>
            <a:off x="592931" y="785813"/>
            <a:ext cx="78366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selector de etiquetas (tags) p {...}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selector de id #id {...}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●"/>
            </a:pP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selector de clases .clase {}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Sistemas de nomenclatura</a:t>
            </a:r>
            <a:br>
              <a:rPr lang="es"/>
            </a:br>
            <a:r>
              <a:rPr lang="es"/>
              <a:t>BEM (Block, Element, Modifier) </a:t>
            </a:r>
            <a:r>
              <a:rPr lang="es" u="sng">
                <a:solidFill>
                  <a:schemeClr val="hlink"/>
                </a:solidFill>
                <a:hlinkClick r:id="rId3"/>
              </a:rPr>
              <a:t>http://getbem.com/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selectores múltiples: h1, h2, h3 {...}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selector de atributo: [name] {...}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63"/>
          <p:cNvSpPr txBox="1"/>
          <p:nvPr/>
        </p:nvSpPr>
        <p:spPr>
          <a:xfrm>
            <a:off x="2382100" y="3216575"/>
            <a:ext cx="5720100" cy="11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[atributo = valor] elementos con ese valor</a:t>
            </a:r>
            <a:br>
              <a:rPr lang="es" sz="1500"/>
            </a:br>
            <a:r>
              <a:rPr lang="es" sz="1500"/>
              <a:t>[atributo ^= valor] elementos que comienzan con el valor provisto</a:t>
            </a:r>
            <a:br>
              <a:rPr lang="es" sz="1500"/>
            </a:br>
            <a:r>
              <a:rPr lang="es" sz="1500"/>
              <a:t>[atributo $= valor] elementos que terminan con ese valor </a:t>
            </a:r>
            <a:br>
              <a:rPr lang="es" sz="1500"/>
            </a:br>
            <a:r>
              <a:rPr lang="es" sz="1500"/>
              <a:t>[atributo  *= valor] elementos que contienen el texto provisto</a:t>
            </a:r>
            <a:endParaRPr sz="15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4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Selectores combinados: anidación</a:t>
            </a:r>
            <a:endParaRPr/>
          </a:p>
        </p:txBody>
      </p:sp>
      <p:sp>
        <p:nvSpPr>
          <p:cNvPr id="451" name="Google Shape;451;p64"/>
          <p:cNvSpPr txBox="1">
            <a:spLocks noGrp="1"/>
          </p:cNvSpPr>
          <p:nvPr>
            <p:ph type="body" idx="1"/>
          </p:nvPr>
        </p:nvSpPr>
        <p:spPr>
          <a:xfrm>
            <a:off x="714250" y="876875"/>
            <a:ext cx="51576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Selector “espacio” (Descendant Selector)</a:t>
            </a:r>
            <a:br>
              <a:rPr lang="es"/>
            </a:br>
            <a:r>
              <a:rPr lang="es"/>
              <a:t>	div p {...}</a:t>
            </a:r>
            <a:br>
              <a:rPr lang="es"/>
            </a:br>
            <a:r>
              <a:rPr lang="es"/>
              <a:t>Selector &gt; (Child Selector)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div&gt;p {...}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Selector + (Adjacent Sibling  Selector)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div+p {...}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Selector ~ (General Sibling Selector)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div~p {...}</a:t>
            </a:r>
            <a:endParaRPr/>
          </a:p>
        </p:txBody>
      </p:sp>
      <p:sp>
        <p:nvSpPr>
          <p:cNvPr id="452" name="Google Shape;452;p64"/>
          <p:cNvSpPr txBox="1"/>
          <p:nvPr/>
        </p:nvSpPr>
        <p:spPr>
          <a:xfrm>
            <a:off x="6387550" y="1829925"/>
            <a:ext cx="2027700" cy="23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&lt;p&gt;&lt;/p&gt;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&lt;div&gt;</a:t>
            </a:r>
            <a:endParaRPr sz="16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&lt;p&gt;&lt;p&gt;</a:t>
            </a:r>
            <a:endParaRPr sz="16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&lt;address&gt;</a:t>
            </a:r>
            <a:endParaRPr sz="1600"/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&lt;p&gt;&lt;/p&gt;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&lt;/address&gt;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&lt;/div&gt;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&lt;p&gt;&lt;/p&gt;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&lt;p&gt;&lt;/p&gt;</a:t>
            </a:r>
            <a:endParaRPr sz="16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5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Uso de clases CSS o de anidación</a:t>
            </a:r>
            <a:endParaRPr/>
          </a:p>
        </p:txBody>
      </p:sp>
      <p:sp>
        <p:nvSpPr>
          <p:cNvPr id="458" name="Google Shape;458;p65"/>
          <p:cNvSpPr txBox="1"/>
          <p:nvPr/>
        </p:nvSpPr>
        <p:spPr>
          <a:xfrm>
            <a:off x="2506925" y="2898125"/>
            <a:ext cx="4122900" cy="8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h1 en el header principal: 1.25rem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h1 en el header de sección: 5rem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</a:rPr>
              <a:t>h1 en el header de article: 3.5rem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6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Pseudoelementos y pseudoclases.</a:t>
            </a:r>
            <a:endParaRPr/>
          </a:p>
        </p:txBody>
      </p:sp>
      <p:sp>
        <p:nvSpPr>
          <p:cNvPr id="464" name="Google Shape;464;p66"/>
          <p:cNvSpPr txBox="1">
            <a:spLocks noGrp="1"/>
          </p:cNvSpPr>
          <p:nvPr>
            <p:ph type="body" idx="1"/>
          </p:nvPr>
        </p:nvSpPr>
        <p:spPr>
          <a:xfrm>
            <a:off x="653700" y="725150"/>
            <a:ext cx="7836600" cy="37326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 dirty="0">
                <a:latin typeface="Helvetica Neue"/>
                <a:ea typeface="Helvetica Neue"/>
                <a:cs typeface="Helvetica Neue"/>
                <a:sym typeface="Helvetica Neue"/>
              </a:rPr>
              <a:t>Pseudoelementos</a:t>
            </a:r>
            <a:r>
              <a:rPr lang="es" sz="2200" dirty="0"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r>
              <a:rPr lang="es" sz="1800" dirty="0">
                <a:latin typeface="Helvetica Neue"/>
                <a:ea typeface="Helvetica Neue"/>
                <a:cs typeface="Helvetica Neue"/>
                <a:sym typeface="Helvetica Neue"/>
              </a:rPr>
              <a:t> elementos definidos desde CSS.</a:t>
            </a:r>
            <a:endParaRPr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dirty="0">
                <a:latin typeface="Helvetica Neue"/>
                <a:ea typeface="Helvetica Neue"/>
                <a:cs typeface="Helvetica Neue"/>
                <a:sym typeface="Helvetica Neue"/>
              </a:rPr>
              <a:t>	::first-letter</a:t>
            </a:r>
            <a:endParaRPr sz="22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dirty="0">
                <a:latin typeface="Helvetica Neue"/>
                <a:ea typeface="Helvetica Neue"/>
                <a:cs typeface="Helvetica Neue"/>
                <a:sym typeface="Helvetica Neue"/>
              </a:rPr>
              <a:t>	::first-line</a:t>
            </a:r>
            <a:endParaRPr sz="22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dirty="0">
                <a:latin typeface="Helvetica Neue"/>
                <a:ea typeface="Helvetica Neue"/>
                <a:cs typeface="Helvetica Neue"/>
                <a:sym typeface="Helvetica Neue"/>
              </a:rPr>
              <a:t>	::before {content=””}</a:t>
            </a:r>
            <a:endParaRPr sz="22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dirty="0">
                <a:latin typeface="Helvetica Neue"/>
                <a:ea typeface="Helvetica Neue"/>
                <a:cs typeface="Helvetica Neue"/>
                <a:sym typeface="Helvetica Neue"/>
              </a:rPr>
              <a:t>	::after {content=””}</a:t>
            </a:r>
            <a:endParaRPr sz="22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 dirty="0">
                <a:latin typeface="Helvetica Neue"/>
                <a:ea typeface="Helvetica Neue"/>
                <a:cs typeface="Helvetica Neue"/>
                <a:sym typeface="Helvetica Neue"/>
              </a:rPr>
              <a:t>Pseudoclases</a:t>
            </a:r>
            <a:r>
              <a:rPr lang="es" sz="2200" dirty="0"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s" sz="1800" dirty="0">
                <a:latin typeface="Helvetica Neue"/>
                <a:ea typeface="Helvetica Neue"/>
                <a:cs typeface="Helvetica Neue"/>
                <a:sym typeface="Helvetica Neue"/>
              </a:rPr>
              <a:t>clases aplicadas dinámicamente a elementos reales de HTML en función de su estado</a:t>
            </a:r>
            <a:endParaRPr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dirty="0">
                <a:latin typeface="Helvetica Neue"/>
                <a:ea typeface="Helvetica Neue"/>
                <a:cs typeface="Helvetica Neue"/>
                <a:sym typeface="Helvetica Neue"/>
              </a:rPr>
              <a:t>	:link, :visited, :active, :focus :hover, :target, :lang()</a:t>
            </a:r>
            <a:endParaRPr sz="22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dirty="0">
                <a:latin typeface="Helvetica Neue"/>
                <a:ea typeface="Helvetica Neue"/>
                <a:cs typeface="Helvetica Neue"/>
                <a:sym typeface="Helvetica Neue"/>
              </a:rPr>
              <a:t>	:nth-child(n), :first-child, last-child, only-child</a:t>
            </a:r>
            <a:endParaRPr sz="22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dirty="0">
                <a:latin typeface="Helvetica Neue"/>
                <a:ea typeface="Helvetica Neue"/>
                <a:cs typeface="Helvetica Neue"/>
                <a:sym typeface="Helvetica Neue"/>
              </a:rPr>
              <a:t>:nth-of-type(n), :first-of-type, :last-of-type, only-of-type</a:t>
            </a:r>
            <a:endParaRPr sz="22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200" dirty="0">
                <a:latin typeface="Helvetica Neue"/>
                <a:ea typeface="Helvetica Neue"/>
                <a:cs typeface="Helvetica Neue"/>
                <a:sym typeface="Helvetica Neue"/>
              </a:rPr>
              <a:t>:not()</a:t>
            </a:r>
            <a:endParaRPr sz="22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7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PseudoElementos</a:t>
            </a:r>
            <a:endParaRPr/>
          </a:p>
        </p:txBody>
      </p:sp>
      <p:sp>
        <p:nvSpPr>
          <p:cNvPr id="470" name="Google Shape;470;p67"/>
          <p:cNvSpPr txBox="1"/>
          <p:nvPr/>
        </p:nvSpPr>
        <p:spPr>
          <a:xfrm>
            <a:off x="2506925" y="2898125"/>
            <a:ext cx="4122900" cy="8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Ejemplo de ::after / ::before para añadir al blockquote comillas (open-quote, close-quote).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Le añadimos también title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lado cliente o Front End</a:t>
            </a:r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body" idx="1"/>
          </p:nvPr>
        </p:nvSpPr>
        <p:spPr>
          <a:xfrm>
            <a:off x="592931" y="785813"/>
            <a:ext cx="78366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(HTTP: comunicaciones)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HTML: estructura y semántica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CSS: diseño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JS: comportamiento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Sitios / aplicaciones</a:t>
            </a:r>
            <a:endParaRPr/>
          </a:p>
        </p:txBody>
      </p:sp>
      <p:pic>
        <p:nvPicPr>
          <p:cNvPr id="103" name="Google Shape;10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8926" y="650150"/>
            <a:ext cx="3810600" cy="355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8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Aplicación de múltiples estilos</a:t>
            </a:r>
            <a:endParaRPr/>
          </a:p>
        </p:txBody>
      </p:sp>
      <p:sp>
        <p:nvSpPr>
          <p:cNvPr id="476" name="Google Shape;476;p68"/>
          <p:cNvSpPr txBox="1">
            <a:spLocks noGrp="1"/>
          </p:cNvSpPr>
          <p:nvPr>
            <p:ph type="body" idx="1"/>
          </p:nvPr>
        </p:nvSpPr>
        <p:spPr>
          <a:xfrm>
            <a:off x="592925" y="785830"/>
            <a:ext cx="7836600" cy="34596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Herencia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Propiedades que se heredan en los elementos hijos</a:t>
            </a:r>
            <a:br>
              <a:rPr lang="es"/>
            </a:br>
            <a:r>
              <a:rPr lang="es"/>
              <a:t>font-family, color… -&gt; afectan al contenido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Propiedades que no se heredan</a:t>
            </a:r>
            <a:br>
              <a:rPr lang="es"/>
            </a:br>
            <a:r>
              <a:rPr lang="es"/>
              <a:t>margin, padding, border… -&gt; afectan al contenedor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Cascada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agente de usuario: por defecto / definidos por el usuario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bloques de CSS: externos / embebidos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estilos en línea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Especificidad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9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Especificidad</a:t>
            </a:r>
            <a:endParaRPr/>
          </a:p>
        </p:txBody>
      </p:sp>
      <p:pic>
        <p:nvPicPr>
          <p:cNvPr id="482" name="Google Shape;48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000" y="863137"/>
            <a:ext cx="7385350" cy="341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0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Unidades de medida. Relativas y absolutas.</a:t>
            </a:r>
            <a:endParaRPr/>
          </a:p>
        </p:txBody>
      </p:sp>
      <p:sp>
        <p:nvSpPr>
          <p:cNvPr id="488" name="Google Shape;488;p70"/>
          <p:cNvSpPr txBox="1">
            <a:spLocks noGrp="1"/>
          </p:cNvSpPr>
          <p:nvPr>
            <p:ph type="body" idx="1"/>
          </p:nvPr>
        </p:nvSpPr>
        <p:spPr>
          <a:xfrm>
            <a:off x="1482550" y="907200"/>
            <a:ext cx="6932700" cy="35505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Los EM y los REM.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EM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tamaño de fuente del elemento (distancia entre las líneas base; por defecto 16px)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varía cuando se modifica el tamaño de fuente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REM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tamaño de fuente en el root: &lt;html&gt; (distancia entre las líneas base; por defecto 16px)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constante una vez definido en una página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VW (viewport width) / VH (viewport height) </a:t>
            </a:r>
            <a:br>
              <a:rPr lang="es"/>
            </a:b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1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Variables. Uso de calc()</a:t>
            </a:r>
            <a:endParaRPr/>
          </a:p>
        </p:txBody>
      </p:sp>
      <p:sp>
        <p:nvSpPr>
          <p:cNvPr id="494" name="Google Shape;494;p71"/>
          <p:cNvSpPr txBox="1">
            <a:spLocks noGrp="1"/>
          </p:cNvSpPr>
          <p:nvPr>
            <p:ph type="body" idx="1"/>
          </p:nvPr>
        </p:nvSpPr>
        <p:spPr>
          <a:xfrm>
            <a:off x="1169500" y="713100"/>
            <a:ext cx="6947700" cy="37173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Variables definidas globalmente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rgbClr val="19ADB1"/>
                </a:solidFill>
                <a:latin typeface="Arial"/>
                <a:ea typeface="Arial"/>
                <a:cs typeface="Arial"/>
                <a:sym typeface="Arial"/>
              </a:rPr>
              <a:t>:root </a:t>
            </a:r>
            <a:r>
              <a:rPr lang="es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8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--color-principal</a:t>
            </a:r>
            <a:r>
              <a:rPr lang="es" sz="1800">
                <a:solidFill>
                  <a:srgbClr val="19ADB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" sz="1800">
                <a:solidFill>
                  <a:srgbClr val="4B83BF"/>
                </a:solidFill>
                <a:latin typeface="Arial"/>
                <a:ea typeface="Arial"/>
                <a:cs typeface="Arial"/>
                <a:sym typeface="Arial"/>
              </a:rPr>
              <a:t>#06c</a:t>
            </a:r>
            <a:r>
              <a:rPr lang="es" sz="1800">
                <a:solidFill>
                  <a:srgbClr val="19ADB1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800">
              <a:solidFill>
                <a:srgbClr val="19ADB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8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utilizan mediante la función var()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rgbClr val="4B83BF"/>
                </a:solidFill>
                <a:latin typeface="Arial"/>
                <a:ea typeface="Arial"/>
                <a:cs typeface="Arial"/>
                <a:sym typeface="Arial"/>
              </a:rPr>
              <a:t>#foo</a:t>
            </a:r>
            <a:r>
              <a:rPr lang="es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h1 </a:t>
            </a:r>
            <a:r>
              <a:rPr lang="es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8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s" sz="1800">
                <a:solidFill>
                  <a:srgbClr val="A663B8"/>
                </a:solidFill>
                <a:latin typeface="Arial"/>
                <a:ea typeface="Arial"/>
                <a:cs typeface="Arial"/>
                <a:sym typeface="Arial"/>
              </a:rPr>
              <a:t>color</a:t>
            </a:r>
            <a:r>
              <a:rPr lang="es" sz="1800">
                <a:solidFill>
                  <a:srgbClr val="19ADB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s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var</a:t>
            </a:r>
            <a:r>
              <a:rPr lang="es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s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--color-principal</a:t>
            </a:r>
            <a:r>
              <a:rPr lang="es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s" sz="1800">
                <a:solidFill>
                  <a:srgbClr val="19ADB1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800">
              <a:solidFill>
                <a:srgbClr val="19ADB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8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función cal() opera con variables y números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--separacion: 20;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margin-top: calc(var(--separacion) * 2px);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2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Uso de variables</a:t>
            </a:r>
            <a:endParaRPr/>
          </a:p>
        </p:txBody>
      </p:sp>
      <p:sp>
        <p:nvSpPr>
          <p:cNvPr id="500" name="Google Shape;500;p72"/>
          <p:cNvSpPr txBox="1"/>
          <p:nvPr/>
        </p:nvSpPr>
        <p:spPr>
          <a:xfrm>
            <a:off x="2506925" y="2898125"/>
            <a:ext cx="4122900" cy="8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Definición de los colores: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--color-texto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--color-fondo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3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Propiedades básicas</a:t>
            </a:r>
            <a:endParaRPr/>
          </a:p>
        </p:txBody>
      </p:sp>
      <p:sp>
        <p:nvSpPr>
          <p:cNvPr id="506" name="Google Shape;506;p73"/>
          <p:cNvSpPr txBox="1">
            <a:spLocks noGrp="1"/>
          </p:cNvSpPr>
          <p:nvPr>
            <p:ph type="body" idx="1"/>
          </p:nvPr>
        </p:nvSpPr>
        <p:spPr>
          <a:xfrm>
            <a:off x="578650" y="1423073"/>
            <a:ext cx="7836600" cy="20181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tipografías. Fuentes. Google fonts. Fuentes "locales"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colores: transparencia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degradados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sombras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backgrounds: imágenes y patrones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4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Tipografías</a:t>
            </a:r>
            <a:endParaRPr/>
          </a:p>
        </p:txBody>
      </p:sp>
      <p:sp>
        <p:nvSpPr>
          <p:cNvPr id="512" name="Google Shape;512;p74"/>
          <p:cNvSpPr txBox="1">
            <a:spLocks noGrp="1"/>
          </p:cNvSpPr>
          <p:nvPr>
            <p:ph type="body" idx="1"/>
          </p:nvPr>
        </p:nvSpPr>
        <p:spPr>
          <a:xfrm>
            <a:off x="820506" y="967888"/>
            <a:ext cx="78366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Propiedades de las fuentes. 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font-size, font-family, font-weight, font-style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text-decoration, text-transform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line-height, letter-spacing, word-spacing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text-align, vertical-align, text-indent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Google fonts. 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Fuentes "locales". @font-face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Fuentes de iconos. FontAwesome</a:t>
            </a:r>
            <a:br>
              <a:rPr lang="es"/>
            </a:b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5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Uso de Google Fonts. Uso de Font Ions</a:t>
            </a:r>
            <a:endParaRPr/>
          </a:p>
        </p:txBody>
      </p:sp>
      <p:sp>
        <p:nvSpPr>
          <p:cNvPr id="518" name="Google Shape;518;p75"/>
          <p:cNvSpPr txBox="1"/>
          <p:nvPr/>
        </p:nvSpPr>
        <p:spPr>
          <a:xfrm>
            <a:off x="2429700" y="2908225"/>
            <a:ext cx="41229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Lora:400,700,400italic,700italic -&gt; body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Open+Sans:300italic,400italic,600italic,700italic,800italic,400,300,600,700,800 -&gt; h1..h6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FontAwesome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6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Colores</a:t>
            </a:r>
            <a:endParaRPr/>
          </a:p>
        </p:txBody>
      </p:sp>
      <p:sp>
        <p:nvSpPr>
          <p:cNvPr id="524" name="Google Shape;524;p76"/>
          <p:cNvSpPr txBox="1">
            <a:spLocks noGrp="1"/>
          </p:cNvSpPr>
          <p:nvPr>
            <p:ph type="body" idx="1"/>
          </p:nvPr>
        </p:nvSpPr>
        <p:spPr>
          <a:xfrm>
            <a:off x="592925" y="785828"/>
            <a:ext cx="7836600" cy="31734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Sistemas de colores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Nombres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rgb() - red, green, blue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hexadecimal (#)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hsl() - hueº (matiz), saturation%, luminosity%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Transparencia</a:t>
            </a:r>
            <a:br>
              <a:rPr lang="es"/>
            </a:br>
            <a:r>
              <a:rPr lang="es"/>
              <a:t>canal alfa entre 0 (transparente) y 1 (opaco)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rgba()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hsla()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Opacity / se hereda</a:t>
            </a:r>
            <a:br>
              <a:rPr lang="es"/>
            </a:b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7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Degradados y sombras</a:t>
            </a:r>
            <a:br>
              <a:rPr lang="es"/>
            </a:br>
            <a:endParaRPr/>
          </a:p>
        </p:txBody>
      </p:sp>
      <p:sp>
        <p:nvSpPr>
          <p:cNvPr id="530" name="Google Shape;530;p77"/>
          <p:cNvSpPr txBox="1">
            <a:spLocks noGrp="1"/>
          </p:cNvSpPr>
          <p:nvPr>
            <p:ph type="body" idx="1"/>
          </p:nvPr>
        </p:nvSpPr>
        <p:spPr>
          <a:xfrm>
            <a:off x="592925" y="785829"/>
            <a:ext cx="7836600" cy="32469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Degradados (gradient)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Lineales</a:t>
            </a:r>
            <a:br>
              <a:rPr lang="es"/>
            </a:br>
            <a:r>
              <a:rPr lang="es"/>
              <a:t>background: linear-gradient(to top,#573636, #f00);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Radiales </a:t>
            </a:r>
            <a:br>
              <a:rPr lang="es"/>
            </a:br>
            <a:r>
              <a:rPr lang="es"/>
              <a:t>background: radial-gradient(circle, #573636, #f00);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Sombras (shadow)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De cajas</a:t>
            </a:r>
            <a:br>
              <a:rPr lang="es"/>
            </a:br>
            <a:r>
              <a:rPr lang="es"/>
              <a:t>box-shadow: 1px 1px 1px 1px grey;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De textos</a:t>
            </a:r>
            <a:br>
              <a:rPr lang="es"/>
            </a:br>
            <a:r>
              <a:rPr lang="es"/>
              <a:t>text-shadow: 1px 1px 1px grey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Proceso de creación de un sitio/aplicación</a:t>
            </a:r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body" idx="1"/>
          </p:nvPr>
        </p:nvSpPr>
        <p:spPr>
          <a:xfrm>
            <a:off x="592925" y="785817"/>
            <a:ext cx="7836600" cy="936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/ Desarrollo</a:t>
            </a:r>
            <a:br>
              <a:rPr lang="es"/>
            </a:br>
            <a:r>
              <a:rPr lang="es"/>
              <a:t>Diseño / Maquetación / Desarrollo (codificación)</a:t>
            </a:r>
            <a:br>
              <a:rPr lang="es"/>
            </a:br>
            <a:endParaRPr/>
          </a:p>
        </p:txBody>
      </p:sp>
      <p:sp>
        <p:nvSpPr>
          <p:cNvPr id="110" name="Google Shape;110;p15"/>
          <p:cNvSpPr txBox="1"/>
          <p:nvPr/>
        </p:nvSpPr>
        <p:spPr>
          <a:xfrm>
            <a:off x="1028700" y="1943450"/>
            <a:ext cx="3766500" cy="22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Gestión del prroyecto. Estudio de “mercado”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 de la información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gráfico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Creación de textos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Maquetación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Animación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Codificación front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WPO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…. codificación back, bases de datos ...</a:t>
            </a:r>
            <a:endParaRPr/>
          </a:p>
        </p:txBody>
      </p:sp>
      <p:sp>
        <p:nvSpPr>
          <p:cNvPr id="111" name="Google Shape;111;p15"/>
          <p:cNvSpPr txBox="1"/>
          <p:nvPr/>
        </p:nvSpPr>
        <p:spPr>
          <a:xfrm>
            <a:off x="5175150" y="2654450"/>
            <a:ext cx="33489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Enfoque: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Diseño basado en el Uusario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User eXperience</a:t>
            </a:r>
            <a:endParaRPr/>
          </a:p>
        </p:txBody>
      </p:sp>
      <p:cxnSp>
        <p:nvCxnSpPr>
          <p:cNvPr id="112" name="Google Shape;112;p15"/>
          <p:cNvCxnSpPr>
            <a:endCxn id="111" idx="1"/>
          </p:cNvCxnSpPr>
          <p:nvPr/>
        </p:nvCxnSpPr>
        <p:spPr>
          <a:xfrm>
            <a:off x="3142950" y="2889950"/>
            <a:ext cx="2032200" cy="19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8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Backgrounds: imágenes y patrones</a:t>
            </a:r>
            <a:endParaRPr/>
          </a:p>
        </p:txBody>
      </p:sp>
      <p:sp>
        <p:nvSpPr>
          <p:cNvPr id="536" name="Google Shape;536;p78"/>
          <p:cNvSpPr txBox="1">
            <a:spLocks noGrp="1"/>
          </p:cNvSpPr>
          <p:nvPr>
            <p:ph type="body" idx="1"/>
          </p:nvPr>
        </p:nvSpPr>
        <p:spPr>
          <a:xfrm>
            <a:off x="578656" y="1310838"/>
            <a:ext cx="78366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dirty="0"/>
              <a:t>background-image: url(./assets/about-bg.jpg);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dirty="0"/>
              <a:t>background-repeat: no-repeat;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dirty="0"/>
              <a:t>background-size: cover;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dirty="0"/>
              <a:t>background-position: center center;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dirty="0"/>
              <a:t>background-attachment: fixed;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dirty="0"/>
              <a:t> background-clip: border-box;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dirty="0"/>
              <a:t>background-blend-mode: normal;</a:t>
            </a:r>
            <a:endParaRPr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9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Imágenes de fondo</a:t>
            </a:r>
            <a:endParaRPr/>
          </a:p>
        </p:txBody>
      </p:sp>
      <p:sp>
        <p:nvSpPr>
          <p:cNvPr id="542" name="Google Shape;542;p79"/>
          <p:cNvSpPr txBox="1"/>
          <p:nvPr/>
        </p:nvSpPr>
        <p:spPr>
          <a:xfrm>
            <a:off x="2510550" y="2655600"/>
            <a:ext cx="4122900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cada sectión header con una altura (100vh)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y un background-image de tamaño cover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0"/>
          <p:cNvSpPr txBox="1">
            <a:spLocks noGrp="1"/>
          </p:cNvSpPr>
          <p:nvPr>
            <p:ph type="title"/>
          </p:nvPr>
        </p:nvSpPr>
        <p:spPr>
          <a:xfrm>
            <a:off x="1314450" y="2028825"/>
            <a:ext cx="7472400" cy="1556400"/>
          </a:xfrm>
          <a:prstGeom prst="rect">
            <a:avLst/>
          </a:prstGeom>
          <a:solidFill>
            <a:srgbClr val="D35400"/>
          </a:solidFill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39C12"/>
                </a:solidFill>
              </a:rPr>
              <a:t>CSS. Display, modelo de caja y posicionamiento </a:t>
            </a:r>
            <a:endParaRPr sz="4800" b="1">
              <a:solidFill>
                <a:srgbClr val="F39C12"/>
              </a:solidFill>
            </a:endParaRPr>
          </a:p>
        </p:txBody>
      </p:sp>
      <p:sp>
        <p:nvSpPr>
          <p:cNvPr id="548" name="Google Shape;548;p80"/>
          <p:cNvSpPr txBox="1">
            <a:spLocks noGrp="1"/>
          </p:cNvSpPr>
          <p:nvPr>
            <p:ph type="body" idx="1"/>
          </p:nvPr>
        </p:nvSpPr>
        <p:spPr>
          <a:xfrm>
            <a:off x="1314450" y="3736876"/>
            <a:ext cx="7472400" cy="5493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1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 de caja. Elementos</a:t>
            </a:r>
            <a:endParaRPr/>
          </a:p>
        </p:txBody>
      </p:sp>
      <p:sp>
        <p:nvSpPr>
          <p:cNvPr id="554" name="Google Shape;554;p81"/>
          <p:cNvSpPr txBox="1">
            <a:spLocks noGrp="1"/>
          </p:cNvSpPr>
          <p:nvPr>
            <p:ph type="body" idx="1"/>
          </p:nvPr>
        </p:nvSpPr>
        <p:spPr>
          <a:xfrm>
            <a:off x="592931" y="785813"/>
            <a:ext cx="78366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Contenido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Aire (padding)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Borde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Fondo (background)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Margen</a:t>
            </a:r>
            <a:endParaRPr/>
          </a:p>
        </p:txBody>
      </p:sp>
      <p:pic>
        <p:nvPicPr>
          <p:cNvPr id="555" name="Google Shape;55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0075" y="785813"/>
            <a:ext cx="4288300" cy="380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0725" y="2549678"/>
            <a:ext cx="1949500" cy="186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2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 de caja. Sistemas de medida</a:t>
            </a:r>
            <a:endParaRPr/>
          </a:p>
        </p:txBody>
      </p:sp>
      <p:sp>
        <p:nvSpPr>
          <p:cNvPr id="562" name="Google Shape;562;p82"/>
          <p:cNvSpPr txBox="1">
            <a:spLocks noGrp="1"/>
          </p:cNvSpPr>
          <p:nvPr>
            <p:ph type="body" idx="1"/>
          </p:nvPr>
        </p:nvSpPr>
        <p:spPr>
          <a:xfrm>
            <a:off x="592925" y="785818"/>
            <a:ext cx="7836600" cy="11172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box-sizing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content-box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border-box</a:t>
            </a:r>
            <a:endParaRPr/>
          </a:p>
        </p:txBody>
      </p:sp>
      <p:pic>
        <p:nvPicPr>
          <p:cNvPr id="563" name="Google Shape;56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625" y="2002675"/>
            <a:ext cx="6540425" cy="25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3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Uso de Reset</a:t>
            </a:r>
            <a:endParaRPr/>
          </a:p>
        </p:txBody>
      </p:sp>
      <p:sp>
        <p:nvSpPr>
          <p:cNvPr id="569" name="Google Shape;569;p83"/>
          <p:cNvSpPr txBox="1"/>
          <p:nvPr/>
        </p:nvSpPr>
        <p:spPr>
          <a:xfrm>
            <a:off x="2506925" y="2898125"/>
            <a:ext cx="41229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Reset parcial: box-sizing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4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 de caja. Propiedades</a:t>
            </a:r>
            <a:endParaRPr/>
          </a:p>
        </p:txBody>
      </p:sp>
      <p:sp>
        <p:nvSpPr>
          <p:cNvPr id="575" name="Google Shape;575;p84"/>
          <p:cNvSpPr txBox="1">
            <a:spLocks noGrp="1"/>
          </p:cNvSpPr>
          <p:nvPr>
            <p:ph type="body" idx="1"/>
          </p:nvPr>
        </p:nvSpPr>
        <p:spPr>
          <a:xfrm>
            <a:off x="592925" y="785829"/>
            <a:ext cx="7836600" cy="33654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Propiedades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margin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padding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border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border-radius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border-image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Usos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wrappers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centrado de bloques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5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Centrado de bloques</a:t>
            </a:r>
            <a:endParaRPr/>
          </a:p>
        </p:txBody>
      </p:sp>
      <p:sp>
        <p:nvSpPr>
          <p:cNvPr id="581" name="Google Shape;581;p85"/>
          <p:cNvSpPr txBox="1">
            <a:spLocks noGrp="1"/>
          </p:cNvSpPr>
          <p:nvPr>
            <p:ph type="body" idx="1"/>
          </p:nvPr>
        </p:nvSpPr>
        <p:spPr>
          <a:xfrm>
            <a:off x="592925" y="785827"/>
            <a:ext cx="7836600" cy="29436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Horizontal: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widith: %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margin-left / margin-right: auto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Vertical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line-heigth = height (elementos de 1 linea)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display table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position absolute 50% / 50% margin -w/2 - h/2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position absolute 50% / 50% transform translate -50% -50%</a:t>
            </a:r>
            <a:endParaRPr/>
          </a:p>
        </p:txBody>
      </p:sp>
      <p:sp>
        <p:nvSpPr>
          <p:cNvPr id="582" name="Google Shape;582;p85"/>
          <p:cNvSpPr txBox="1"/>
          <p:nvPr/>
        </p:nvSpPr>
        <p:spPr>
          <a:xfrm>
            <a:off x="5553150" y="3941850"/>
            <a:ext cx="22305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Alternativa -&gt; display flex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86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Uso del espacio</a:t>
            </a:r>
            <a:endParaRPr/>
          </a:p>
        </p:txBody>
      </p:sp>
      <p:sp>
        <p:nvSpPr>
          <p:cNvPr id="588" name="Google Shape;588;p86"/>
          <p:cNvSpPr txBox="1"/>
          <p:nvPr/>
        </p:nvSpPr>
        <p:spPr>
          <a:xfrm>
            <a:off x="2506925" y="2898125"/>
            <a:ext cx="41229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Márgenes y paddings. 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content-wrapper -&lt; centrado horizontal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7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Display. Opciones básicas</a:t>
            </a:r>
            <a:endParaRPr/>
          </a:p>
        </p:txBody>
      </p:sp>
      <p:sp>
        <p:nvSpPr>
          <p:cNvPr id="594" name="Google Shape;594;p87"/>
          <p:cNvSpPr txBox="1">
            <a:spLocks noGrp="1"/>
          </p:cNvSpPr>
          <p:nvPr>
            <p:ph type="body" idx="1"/>
          </p:nvPr>
        </p:nvSpPr>
        <p:spPr>
          <a:xfrm>
            <a:off x="592929" y="785825"/>
            <a:ext cx="29121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Block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Inline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Inline-Block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None. </a:t>
            </a:r>
            <a:br>
              <a:rPr lang="es"/>
            </a:br>
            <a:r>
              <a:rPr lang="es"/>
              <a:t>Etiqueta Visibility</a:t>
            </a:r>
            <a:endParaRPr/>
          </a:p>
        </p:txBody>
      </p:sp>
      <p:sp>
        <p:nvSpPr>
          <p:cNvPr id="595" name="Google Shape;595;p87"/>
          <p:cNvSpPr txBox="1"/>
          <p:nvPr/>
        </p:nvSpPr>
        <p:spPr>
          <a:xfrm>
            <a:off x="4703475" y="785825"/>
            <a:ext cx="3000000" cy="11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 elemento en bloque fluye como si fuera en línea, pero conserva el resto de sus propiedades en bloque</a:t>
            </a:r>
            <a:endParaRPr/>
          </a:p>
        </p:txBody>
      </p:sp>
      <p:cxnSp>
        <p:nvCxnSpPr>
          <p:cNvPr id="596" name="Google Shape;596;p87"/>
          <p:cNvCxnSpPr>
            <a:endCxn id="595" idx="1"/>
          </p:cNvCxnSpPr>
          <p:nvPr/>
        </p:nvCxnSpPr>
        <p:spPr>
          <a:xfrm rot="10800000" flipH="1">
            <a:off x="2488275" y="1347275"/>
            <a:ext cx="2215200" cy="2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Presentación</a:t>
            </a:r>
            <a:endParaRPr/>
          </a:p>
        </p:txBody>
      </p:sp>
      <p:sp>
        <p:nvSpPr>
          <p:cNvPr id="118" name="Google Shape;118;p16"/>
          <p:cNvSpPr txBox="1"/>
          <p:nvPr/>
        </p:nvSpPr>
        <p:spPr>
          <a:xfrm>
            <a:off x="2142150" y="2746550"/>
            <a:ext cx="48597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Replicar la Web </a:t>
            </a:r>
            <a:br>
              <a:rPr lang="es">
                <a:solidFill>
                  <a:schemeClr val="lt1"/>
                </a:solidFill>
              </a:rPr>
            </a:br>
            <a:r>
              <a:rPr lang="es" u="sng">
                <a:solidFill>
                  <a:schemeClr val="hlink"/>
                </a:solidFill>
                <a:hlinkClick r:id="rId3"/>
              </a:rPr>
              <a:t>https://blackrockdigital.github.io/startbootstrap-clean-blog</a:t>
            </a:r>
            <a:r>
              <a:rPr lang="e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88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Posicionamiento.</a:t>
            </a:r>
            <a:endParaRPr/>
          </a:p>
        </p:txBody>
      </p:sp>
      <p:sp>
        <p:nvSpPr>
          <p:cNvPr id="602" name="Google Shape;602;p88"/>
          <p:cNvSpPr txBox="1">
            <a:spLocks noGrp="1"/>
          </p:cNvSpPr>
          <p:nvPr>
            <p:ph type="body" idx="1"/>
          </p:nvPr>
        </p:nvSpPr>
        <p:spPr>
          <a:xfrm>
            <a:off x="592925" y="785825"/>
            <a:ext cx="2487000" cy="17904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Position: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static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relative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absolute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fixed</a:t>
            </a:r>
            <a:endParaRPr/>
          </a:p>
        </p:txBody>
      </p:sp>
      <p:pic>
        <p:nvPicPr>
          <p:cNvPr id="603" name="Google Shape;60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2329" y="802556"/>
            <a:ext cx="2533650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8379" y="802556"/>
            <a:ext cx="2543175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88"/>
          <p:cNvSpPr txBox="1"/>
          <p:nvPr/>
        </p:nvSpPr>
        <p:spPr>
          <a:xfrm>
            <a:off x="3322800" y="3460025"/>
            <a:ext cx="2215200" cy="1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Position: relative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Párrafo desplazado al darle un valor a top y left</a:t>
            </a:r>
            <a:br>
              <a:rPr lang="es"/>
            </a:br>
            <a:endParaRPr/>
          </a:p>
        </p:txBody>
      </p:sp>
      <p:sp>
        <p:nvSpPr>
          <p:cNvPr id="606" name="Google Shape;606;p88"/>
          <p:cNvSpPr txBox="1"/>
          <p:nvPr/>
        </p:nvSpPr>
        <p:spPr>
          <a:xfrm>
            <a:off x="5918375" y="3383825"/>
            <a:ext cx="3000000" cy="12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Encabezado desplazado al darle un valor a top y left en términos absolutos. El primer párrafo se coloca como si el encabezado no existiera.</a:t>
            </a:r>
            <a:endParaRPr/>
          </a:p>
        </p:txBody>
      </p:sp>
      <p:sp>
        <p:nvSpPr>
          <p:cNvPr id="607" name="Google Shape;607;p88"/>
          <p:cNvSpPr/>
          <p:nvPr/>
        </p:nvSpPr>
        <p:spPr>
          <a:xfrm>
            <a:off x="1077250" y="1483875"/>
            <a:ext cx="1562700" cy="92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88"/>
          <p:cNvSpPr txBox="1"/>
          <p:nvPr/>
        </p:nvSpPr>
        <p:spPr>
          <a:xfrm>
            <a:off x="592925" y="3076200"/>
            <a:ext cx="1926900" cy="8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pasan a otra capa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pueden superponerse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les afecta z-index</a:t>
            </a:r>
            <a:endParaRPr/>
          </a:p>
        </p:txBody>
      </p:sp>
      <p:cxnSp>
        <p:nvCxnSpPr>
          <p:cNvPr id="609" name="Google Shape;609;p88"/>
          <p:cNvCxnSpPr>
            <a:stCxn id="607" idx="2"/>
            <a:endCxn id="608" idx="0"/>
          </p:cNvCxnSpPr>
          <p:nvPr/>
        </p:nvCxnSpPr>
        <p:spPr>
          <a:xfrm flipH="1">
            <a:off x="1556500" y="2409375"/>
            <a:ext cx="302100" cy="66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89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Creación del menú y las cabeceras</a:t>
            </a:r>
            <a:endParaRPr/>
          </a:p>
        </p:txBody>
      </p:sp>
      <p:sp>
        <p:nvSpPr>
          <p:cNvPr id="615" name="Google Shape;615;p89"/>
          <p:cNvSpPr txBox="1"/>
          <p:nvPr/>
        </p:nvSpPr>
        <p:spPr>
          <a:xfrm>
            <a:off x="2506925" y="289812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Nav: inline block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Nav y header &gt; posición absoluta / fixed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Section header: title-wrapper: centrado horizontal / vertical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sectión header : añadiendo capa de opacidad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0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Cambios del flujo static</a:t>
            </a:r>
            <a:endParaRPr/>
          </a:p>
        </p:txBody>
      </p:sp>
      <p:sp>
        <p:nvSpPr>
          <p:cNvPr id="621" name="Google Shape;621;p90"/>
          <p:cNvSpPr txBox="1">
            <a:spLocks noGrp="1"/>
          </p:cNvSpPr>
          <p:nvPr>
            <p:ph type="body" idx="1"/>
          </p:nvPr>
        </p:nvSpPr>
        <p:spPr>
          <a:xfrm>
            <a:off x="592925" y="785817"/>
            <a:ext cx="7836600" cy="9255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Float: left / right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Clear: left / right /both</a:t>
            </a:r>
            <a:endParaRPr/>
          </a:p>
        </p:txBody>
      </p:sp>
      <p:sp>
        <p:nvSpPr>
          <p:cNvPr id="622" name="Google Shape;622;p90"/>
          <p:cNvSpPr txBox="1"/>
          <p:nvPr/>
        </p:nvSpPr>
        <p:spPr>
          <a:xfrm>
            <a:off x="788950" y="1847000"/>
            <a:ext cx="30000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“Cuando un elemento tiene a todos sus hijos flotando, pierde su altura”</a:t>
            </a:r>
            <a:endParaRPr/>
          </a:p>
        </p:txBody>
      </p:sp>
      <p:sp>
        <p:nvSpPr>
          <p:cNvPr id="623" name="Google Shape;623;p90"/>
          <p:cNvSpPr txBox="1"/>
          <p:nvPr/>
        </p:nvSpPr>
        <p:spPr>
          <a:xfrm>
            <a:off x="4855225" y="1711325"/>
            <a:ext cx="30000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OVERFLOW : hidden / auto</a:t>
            </a:r>
            <a:endParaRPr/>
          </a:p>
        </p:txBody>
      </p:sp>
      <p:sp>
        <p:nvSpPr>
          <p:cNvPr id="624" name="Google Shape;624;p90"/>
          <p:cNvSpPr txBox="1"/>
          <p:nvPr/>
        </p:nvSpPr>
        <p:spPr>
          <a:xfrm>
            <a:off x="4855225" y="2350925"/>
            <a:ext cx="30000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CLEARFIX AFTER.</a:t>
            </a:r>
            <a:endParaRPr/>
          </a:p>
        </p:txBody>
      </p:sp>
      <p:sp>
        <p:nvSpPr>
          <p:cNvPr id="625" name="Google Shape;625;p90"/>
          <p:cNvSpPr txBox="1"/>
          <p:nvPr/>
        </p:nvSpPr>
        <p:spPr>
          <a:xfrm>
            <a:off x="5826275" y="2879725"/>
            <a:ext cx="2124300" cy="12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::after {</a:t>
            </a:r>
            <a:br>
              <a:rPr lang="es"/>
            </a:br>
            <a:r>
              <a:rPr lang="es"/>
              <a:t>	content : ''</a:t>
            </a:r>
            <a:br>
              <a:rPr lang="es"/>
            </a:br>
            <a:r>
              <a:rPr lang="es"/>
              <a:t>	display: block;</a:t>
            </a:r>
            <a:br>
              <a:rPr lang="es"/>
            </a:br>
            <a:r>
              <a:rPr lang="es"/>
              <a:t>clear: both;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}</a:t>
            </a:r>
            <a:endParaRPr/>
          </a:p>
        </p:txBody>
      </p:sp>
      <p:pic>
        <p:nvPicPr>
          <p:cNvPr id="626" name="Google Shape;62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40" y="2816976"/>
            <a:ext cx="3107285" cy="128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91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Columnas de texto</a:t>
            </a:r>
            <a:endParaRPr/>
          </a:p>
        </p:txBody>
      </p:sp>
      <p:sp>
        <p:nvSpPr>
          <p:cNvPr id="632" name="Google Shape;632;p91"/>
          <p:cNvSpPr txBox="1">
            <a:spLocks noGrp="1"/>
          </p:cNvSpPr>
          <p:nvPr>
            <p:ph type="body" idx="1"/>
          </p:nvPr>
        </p:nvSpPr>
        <p:spPr>
          <a:xfrm>
            <a:off x="592925" y="785825"/>
            <a:ext cx="4472400" cy="33852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column-count: 2;</a:t>
            </a:r>
            <a:br>
              <a:rPr lang="es"/>
            </a:br>
            <a:r>
              <a:rPr lang="es"/>
              <a:t>column-width:  50% (alternativa)</a:t>
            </a:r>
            <a:br>
              <a:rPr lang="es"/>
            </a:br>
            <a:r>
              <a:rPr lang="es"/>
              <a:t>column-gap: 1rem;</a:t>
            </a:r>
            <a:br>
              <a:rPr lang="es"/>
            </a:br>
            <a:r>
              <a:rPr lang="es"/>
              <a:t>column-rule: 1px solid black;</a:t>
            </a:r>
            <a:br>
              <a:rPr lang="es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column-fill: balance (default) / auto; </a:t>
            </a:r>
            <a:br>
              <a:rPr lang="es"/>
            </a:br>
            <a:r>
              <a:rPr lang="es"/>
              <a:t>column-span: none (default) / all;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break-inside: auto (default) / avoid;</a:t>
            </a:r>
            <a:endParaRPr/>
          </a:p>
        </p:txBody>
      </p:sp>
      <p:pic>
        <p:nvPicPr>
          <p:cNvPr id="633" name="Google Shape;63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6750" y="1408975"/>
            <a:ext cx="3334300" cy="18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92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Cambios en el post </a:t>
            </a:r>
            <a:endParaRPr/>
          </a:p>
        </p:txBody>
      </p:sp>
      <p:sp>
        <p:nvSpPr>
          <p:cNvPr id="639" name="Google Shape;639;p92"/>
          <p:cNvSpPr txBox="1"/>
          <p:nvPr/>
        </p:nvSpPr>
        <p:spPr>
          <a:xfrm>
            <a:off x="2506925" y="289812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Float para posicionar una imagen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Float para crear columnas // problema de colapso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Uso de la etiqueta column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93"/>
          <p:cNvSpPr txBox="1">
            <a:spLocks noGrp="1"/>
          </p:cNvSpPr>
          <p:nvPr>
            <p:ph type="title"/>
          </p:nvPr>
        </p:nvSpPr>
        <p:spPr>
          <a:xfrm>
            <a:off x="1314450" y="2028825"/>
            <a:ext cx="7472400" cy="1556400"/>
          </a:xfrm>
          <a:prstGeom prst="rect">
            <a:avLst/>
          </a:prstGeom>
          <a:solidFill>
            <a:srgbClr val="D35400"/>
          </a:solidFill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39C12"/>
                </a:solidFill>
              </a:rPr>
              <a:t>Diseño de layouts. Flex. CSS Dinámico</a:t>
            </a:r>
            <a:endParaRPr sz="4800" b="1">
              <a:solidFill>
                <a:srgbClr val="F39C12"/>
              </a:solidFill>
            </a:endParaRPr>
          </a:p>
        </p:txBody>
      </p:sp>
      <p:sp>
        <p:nvSpPr>
          <p:cNvPr id="645" name="Google Shape;645;p93"/>
          <p:cNvSpPr txBox="1">
            <a:spLocks noGrp="1"/>
          </p:cNvSpPr>
          <p:nvPr>
            <p:ph type="body" idx="1"/>
          </p:nvPr>
        </p:nvSpPr>
        <p:spPr>
          <a:xfrm>
            <a:off x="1314450" y="3736876"/>
            <a:ext cx="7472400" cy="5493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94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de layouts</a:t>
            </a:r>
            <a:endParaRPr/>
          </a:p>
        </p:txBody>
      </p:sp>
      <p:sp>
        <p:nvSpPr>
          <p:cNvPr id="651" name="Google Shape;651;p94"/>
          <p:cNvSpPr txBox="1">
            <a:spLocks noGrp="1"/>
          </p:cNvSpPr>
          <p:nvPr>
            <p:ph type="body" idx="1"/>
          </p:nvPr>
        </p:nvSpPr>
        <p:spPr>
          <a:xfrm>
            <a:off x="592925" y="785825"/>
            <a:ext cx="5222700" cy="30882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Maquetación con divs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divs semánticos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divs genéricos con clases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Estilos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height / width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float / clear / overflow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position / z-index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display / visibility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margin / padding / background</a:t>
            </a:r>
            <a:endParaRPr/>
          </a:p>
        </p:txBody>
      </p:sp>
      <p:pic>
        <p:nvPicPr>
          <p:cNvPr id="652" name="Google Shape;65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0038" y="785825"/>
            <a:ext cx="2314575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95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Disposiciones: la anchura</a:t>
            </a:r>
            <a:endParaRPr/>
          </a:p>
        </p:txBody>
      </p:sp>
      <p:sp>
        <p:nvSpPr>
          <p:cNvPr id="658" name="Google Shape;658;p95"/>
          <p:cNvSpPr txBox="1">
            <a:spLocks noGrp="1"/>
          </p:cNvSpPr>
          <p:nvPr>
            <p:ph type="body" idx="1"/>
          </p:nvPr>
        </p:nvSpPr>
        <p:spPr>
          <a:xfrm>
            <a:off x="578650" y="860200"/>
            <a:ext cx="3486000" cy="31665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Disposición fija</a:t>
            </a:r>
            <a:br>
              <a:rPr lang="es"/>
            </a:br>
            <a:r>
              <a:rPr lang="es"/>
              <a:t>(Fixed width layout)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Disposición  fluida o “líquida”</a:t>
            </a:r>
            <a:br>
              <a:rPr lang="es"/>
            </a:br>
            <a:r>
              <a:rPr lang="es"/>
              <a:t>(Liquid layout)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Disposición elástica</a:t>
            </a:r>
            <a:br>
              <a:rPr lang="es"/>
            </a:br>
            <a:r>
              <a:rPr lang="es"/>
              <a:t>(Elastic layout)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Disposición híbrida</a:t>
            </a:r>
            <a:br>
              <a:rPr lang="es"/>
            </a:br>
            <a:r>
              <a:rPr lang="es"/>
              <a:t>(Hybrid Layout)</a:t>
            </a:r>
            <a:br>
              <a:rPr lang="es"/>
            </a:br>
            <a:endParaRPr/>
          </a:p>
        </p:txBody>
      </p:sp>
      <p:pic>
        <p:nvPicPr>
          <p:cNvPr id="659" name="Google Shape;659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2951" y="723319"/>
            <a:ext cx="3486000" cy="3696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96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problema del “Holy Grail Layout”: la altura</a:t>
            </a:r>
            <a:endParaRPr/>
          </a:p>
        </p:txBody>
      </p:sp>
      <p:sp>
        <p:nvSpPr>
          <p:cNvPr id="665" name="Google Shape;665;p96"/>
          <p:cNvSpPr txBox="1">
            <a:spLocks noGrp="1"/>
          </p:cNvSpPr>
          <p:nvPr>
            <p:ph type="body" idx="1"/>
          </p:nvPr>
        </p:nvSpPr>
        <p:spPr>
          <a:xfrm>
            <a:off x="1015025" y="910925"/>
            <a:ext cx="4300500" cy="35415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&lt;div class="grid-container"&gt;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&lt;header&gt;Header&lt;/header&gt;</a:t>
            </a:r>
            <a:br>
              <a:rPr lang="es"/>
            </a:br>
            <a:r>
              <a:rPr lang="es"/>
              <a:t>   &lt;aside class="sidebar-left"&gt;</a:t>
            </a:r>
            <a:br>
              <a:rPr lang="es"/>
            </a:br>
            <a:r>
              <a:rPr lang="es"/>
              <a:t>   	Left Sidebar</a:t>
            </a:r>
            <a:br>
              <a:rPr lang="es"/>
            </a:br>
            <a:r>
              <a:rPr lang="es"/>
              <a:t>   &lt;/aside&gt;</a:t>
            </a:r>
            <a:br>
              <a:rPr lang="es"/>
            </a:br>
            <a:r>
              <a:rPr lang="es"/>
              <a:t>  &lt;main&gt;Sections /  Articles  &lt;/main&gt;</a:t>
            </a:r>
            <a:br>
              <a:rPr lang="es"/>
            </a:br>
            <a:r>
              <a:rPr lang="es"/>
              <a:t>  &lt;aside class="sidebar-right"&gt;</a:t>
            </a:r>
            <a:br>
              <a:rPr lang="es"/>
            </a:br>
            <a:r>
              <a:rPr lang="es"/>
              <a:t>  	Right Sidebar</a:t>
            </a:r>
            <a:br>
              <a:rPr lang="es"/>
            </a:br>
            <a:r>
              <a:rPr lang="es"/>
              <a:t>  &lt;/aside&gt; </a:t>
            </a:r>
            <a:br>
              <a:rPr lang="es"/>
            </a:br>
            <a:r>
              <a:rPr lang="es"/>
              <a:t>  &lt;footer&gt;Footer&lt;/footer&gt;</a:t>
            </a:r>
            <a:br>
              <a:rPr lang="es"/>
            </a:br>
            <a:r>
              <a:rPr lang="es"/>
              <a:t>&lt;/div&gt;</a:t>
            </a:r>
            <a:endParaRPr/>
          </a:p>
        </p:txBody>
      </p:sp>
      <p:pic>
        <p:nvPicPr>
          <p:cNvPr id="666" name="Google Shape;66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1738" y="1581425"/>
            <a:ext cx="2314575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7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Ejercicio. Simulando el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“Holy Grail Layout” </a:t>
            </a:r>
            <a:endParaRPr/>
          </a:p>
        </p:txBody>
      </p:sp>
      <p:sp>
        <p:nvSpPr>
          <p:cNvPr id="672" name="Google Shape;672;p97"/>
          <p:cNvSpPr txBox="1"/>
          <p:nvPr/>
        </p:nvSpPr>
        <p:spPr>
          <a:xfrm>
            <a:off x="2506925" y="289812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Uso de float para crearlo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Entorno y herramientas.</a:t>
            </a:r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body" idx="1"/>
          </p:nvPr>
        </p:nvSpPr>
        <p:spPr>
          <a:xfrm>
            <a:off x="592931" y="785813"/>
            <a:ext cx="78366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Navegadores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VSC. 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Git. 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NodeJS/npm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Servidores. Http-server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Gestión de tareas. Gulp, npm, WebPack. 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98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Primer pantallazo (above the fold)</a:t>
            </a:r>
            <a:endParaRPr/>
          </a:p>
        </p:txBody>
      </p:sp>
      <p:sp>
        <p:nvSpPr>
          <p:cNvPr id="678" name="Google Shape;678;p98"/>
          <p:cNvSpPr txBox="1">
            <a:spLocks noGrp="1"/>
          </p:cNvSpPr>
          <p:nvPr>
            <p:ph type="body" idx="1"/>
          </p:nvPr>
        </p:nvSpPr>
        <p:spPr>
          <a:xfrm>
            <a:off x="578650" y="1114150"/>
            <a:ext cx="2690100" cy="2541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sobremesa y portátiles suele considerarse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de unos 570-600 px de altura y 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unos 960 px de anchura</a:t>
            </a:r>
            <a:br>
              <a:rPr lang="es"/>
            </a:br>
            <a:endParaRPr/>
          </a:p>
        </p:txBody>
      </p:sp>
      <p:pic>
        <p:nvPicPr>
          <p:cNvPr id="679" name="Google Shape;679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076" y="751650"/>
            <a:ext cx="4800749" cy="36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99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Distribución y proporcionalidad: grid</a:t>
            </a:r>
            <a:endParaRPr/>
          </a:p>
        </p:txBody>
      </p:sp>
      <p:sp>
        <p:nvSpPr>
          <p:cNvPr id="685" name="Google Shape;685;p99"/>
          <p:cNvSpPr txBox="1">
            <a:spLocks noGrp="1"/>
          </p:cNvSpPr>
          <p:nvPr>
            <p:ph type="body" idx="1"/>
          </p:nvPr>
        </p:nvSpPr>
        <p:spPr>
          <a:xfrm>
            <a:off x="592925" y="785816"/>
            <a:ext cx="7836600" cy="805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Como ayuda para distribuir correctamente los elementos en alguna proporción se utiliza una rejilla (como una cuadrícula sólo en vertical)</a:t>
            </a:r>
            <a:br>
              <a:rPr lang="es"/>
            </a:br>
            <a:endParaRPr/>
          </a:p>
        </p:txBody>
      </p:sp>
      <p:pic>
        <p:nvPicPr>
          <p:cNvPr id="686" name="Google Shape;686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625" y="1727300"/>
            <a:ext cx="3298525" cy="225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3525" y="1727302"/>
            <a:ext cx="3177575" cy="283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00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Ejercicio. Creación de un grid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01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Librerías / Frameworks con grids</a:t>
            </a:r>
            <a:endParaRPr/>
          </a:p>
        </p:txBody>
      </p:sp>
      <p:pic>
        <p:nvPicPr>
          <p:cNvPr id="698" name="Google Shape;69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575" y="840750"/>
            <a:ext cx="5366675" cy="3538324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101"/>
          <p:cNvSpPr txBox="1"/>
          <p:nvPr/>
        </p:nvSpPr>
        <p:spPr>
          <a:xfrm>
            <a:off x="469000" y="2111650"/>
            <a:ext cx="22044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https://getbootstrap.com/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02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Display Table</a:t>
            </a:r>
            <a:endParaRPr/>
          </a:p>
        </p:txBody>
      </p:sp>
      <p:sp>
        <p:nvSpPr>
          <p:cNvPr id="705" name="Google Shape;705;p102"/>
          <p:cNvSpPr txBox="1">
            <a:spLocks noGrp="1"/>
          </p:cNvSpPr>
          <p:nvPr>
            <p:ph type="body" idx="1"/>
          </p:nvPr>
        </p:nvSpPr>
        <p:spPr>
          <a:xfrm>
            <a:off x="578650" y="1121400"/>
            <a:ext cx="3675000" cy="29007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display: table;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display: table-cell;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display: table-column;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display: table-colgroup;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display: table-header-group;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display: table-row-group;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display: table-footer-group;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display: table-row;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display: table-caption;</a:t>
            </a:r>
            <a:endParaRPr/>
          </a:p>
        </p:txBody>
      </p:sp>
      <p:pic>
        <p:nvPicPr>
          <p:cNvPr id="706" name="Google Shape;70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9026" y="1684225"/>
            <a:ext cx="3978749" cy="20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03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Ejercicio. Consiguiendo el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“Holy Grail Layout” </a:t>
            </a:r>
            <a:endParaRPr/>
          </a:p>
        </p:txBody>
      </p:sp>
      <p:sp>
        <p:nvSpPr>
          <p:cNvPr id="712" name="Google Shape;712;p103"/>
          <p:cNvSpPr txBox="1"/>
          <p:nvPr/>
        </p:nvSpPr>
        <p:spPr>
          <a:xfrm>
            <a:off x="2506925" y="289812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Uso de display table para crearlo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04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Flex Box</a:t>
            </a:r>
            <a:endParaRPr/>
          </a:p>
        </p:txBody>
      </p:sp>
      <p:sp>
        <p:nvSpPr>
          <p:cNvPr id="718" name="Google Shape;718;p104"/>
          <p:cNvSpPr txBox="1">
            <a:spLocks noGrp="1"/>
          </p:cNvSpPr>
          <p:nvPr>
            <p:ph type="body" idx="1"/>
          </p:nvPr>
        </p:nvSpPr>
        <p:spPr>
          <a:xfrm>
            <a:off x="592925" y="785823"/>
            <a:ext cx="7836600" cy="20265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FlexBox: un módulo completo de layout- &gt; defino como se muestran los elementos y cómo se relacionan con el resto.</a:t>
            </a:r>
            <a:br>
              <a:rPr lang="es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CONTENEDOR / ÍTEMS El contenedor va a poder modificar las dimensiones y el orden de los ítems para acomodarlos según nuestras indicaciones.</a:t>
            </a:r>
            <a:endParaRPr/>
          </a:p>
        </p:txBody>
      </p:sp>
      <p:sp>
        <p:nvSpPr>
          <p:cNvPr id="719" name="Google Shape;719;p104"/>
          <p:cNvSpPr txBox="1"/>
          <p:nvPr/>
        </p:nvSpPr>
        <p:spPr>
          <a:xfrm>
            <a:off x="4693125" y="2868950"/>
            <a:ext cx="3634200" cy="14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"/>
            </a:br>
            <a:br>
              <a:rPr lang="es"/>
            </a:b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Alineación vertical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Columnas de igual altura independientemente del contenido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Cambiar el orden en el que se muestran los elementos sin</a:t>
            </a:r>
            <a:br>
              <a:rPr lang="es"/>
            </a:br>
            <a:r>
              <a:rPr lang="es"/>
              <a:t>que cambie el HTML</a:t>
            </a:r>
            <a:br>
              <a:rPr lang="es"/>
            </a:br>
            <a:br>
              <a:rPr lang="es"/>
            </a:br>
            <a:br>
              <a:rPr lang="es"/>
            </a:br>
            <a:endParaRPr/>
          </a:p>
        </p:txBody>
      </p:sp>
      <p:sp>
        <p:nvSpPr>
          <p:cNvPr id="720" name="Google Shape;720;p104"/>
          <p:cNvSpPr txBox="1"/>
          <p:nvPr/>
        </p:nvSpPr>
        <p:spPr>
          <a:xfrm>
            <a:off x="1121625" y="3034550"/>
            <a:ext cx="3000000" cy="11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¿Qué cosas podemos hacer con flexbox que antes no podíamos</a:t>
            </a:r>
            <a:br>
              <a:rPr lang="es">
                <a:solidFill>
                  <a:schemeClr val="dk1"/>
                </a:solidFill>
              </a:rPr>
            </a:br>
            <a:r>
              <a:rPr lang="es">
                <a:solidFill>
                  <a:schemeClr val="dk1"/>
                </a:solidFill>
              </a:rPr>
              <a:t>hacer de manera fácil?</a:t>
            </a:r>
            <a:br>
              <a:rPr lang="es">
                <a:solidFill>
                  <a:schemeClr val="dk1"/>
                </a:solidFill>
              </a:rPr>
            </a:b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05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Contenedor Flex</a:t>
            </a:r>
            <a:endParaRPr/>
          </a:p>
        </p:txBody>
      </p:sp>
      <p:sp>
        <p:nvSpPr>
          <p:cNvPr id="726" name="Google Shape;726;p105"/>
          <p:cNvSpPr txBox="1">
            <a:spLocks noGrp="1"/>
          </p:cNvSpPr>
          <p:nvPr>
            <p:ph type="body" idx="1"/>
          </p:nvPr>
        </p:nvSpPr>
        <p:spPr>
          <a:xfrm>
            <a:off x="592925" y="785825"/>
            <a:ext cx="2275200" cy="9075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display:flex </a:t>
            </a:r>
            <a:b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display:inline-flex</a:t>
            </a:r>
            <a:br>
              <a:rPr lang="es"/>
            </a:br>
            <a:endParaRPr/>
          </a:p>
        </p:txBody>
      </p:sp>
      <p:sp>
        <p:nvSpPr>
          <p:cNvPr id="727" name="Google Shape;727;p105"/>
          <p:cNvSpPr txBox="1"/>
          <p:nvPr/>
        </p:nvSpPr>
        <p:spPr>
          <a:xfrm>
            <a:off x="2868250" y="716875"/>
            <a:ext cx="5561400" cy="20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Char char="-"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define un “ contenedor flexible</a:t>
            </a:r>
            <a:endParaRPr sz="2000"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Char char="-"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convierte de forma automática a sus “hijos” directos en “ elementos flexibles</a:t>
            </a:r>
            <a:endParaRPr sz="2000"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Char char="-"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sus tamaños y disposición se ajustará siempre  al espacio disponible en el contenedor</a:t>
            </a:r>
            <a:endParaRPr/>
          </a:p>
        </p:txBody>
      </p:sp>
      <p:pic>
        <p:nvPicPr>
          <p:cNvPr id="728" name="Google Shape;728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150" y="2877000"/>
            <a:ext cx="4619625" cy="11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06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Contenedor Flex: propiedades</a:t>
            </a:r>
            <a:endParaRPr/>
          </a:p>
        </p:txBody>
      </p:sp>
      <p:sp>
        <p:nvSpPr>
          <p:cNvPr id="734" name="Google Shape;734;p106"/>
          <p:cNvSpPr txBox="1">
            <a:spLocks noGrp="1"/>
          </p:cNvSpPr>
          <p:nvPr>
            <p:ph type="body" idx="1"/>
          </p:nvPr>
        </p:nvSpPr>
        <p:spPr>
          <a:xfrm>
            <a:off x="578650" y="1069952"/>
            <a:ext cx="7836600" cy="30036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flex-direction</a:t>
            </a:r>
            <a:r>
              <a:rPr lang="es"/>
              <a:t>: column / row / reverse-column / reverse-row;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flex-wrap:</a:t>
            </a:r>
            <a:r>
              <a:rPr lang="es"/>
              <a:t> nowrap - wrap;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justify-content</a:t>
            </a:r>
            <a:r>
              <a:rPr lang="es"/>
              <a:t>: flex-start;</a:t>
            </a:r>
            <a:br>
              <a:rPr lang="es"/>
            </a:br>
            <a:r>
              <a:rPr lang="es"/>
              <a:t>	alineación en el eje principal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align-items</a:t>
            </a:r>
            <a:r>
              <a:rPr lang="es"/>
              <a:t>: stretch;</a:t>
            </a:r>
            <a:br>
              <a:rPr lang="es"/>
            </a:br>
            <a:r>
              <a:rPr lang="es"/>
              <a:t>	alineación en el eje secundario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align-content</a:t>
            </a:r>
            <a:r>
              <a:rPr lang="es"/>
              <a:t>: flex-start;</a:t>
            </a:r>
            <a:br>
              <a:rPr lang="es"/>
            </a:br>
            <a:r>
              <a:rPr lang="es"/>
              <a:t>	alineación de FILAS en el eje secundario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07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Items flexibles</a:t>
            </a:r>
            <a:endParaRPr/>
          </a:p>
        </p:txBody>
      </p:sp>
      <p:sp>
        <p:nvSpPr>
          <p:cNvPr id="740" name="Google Shape;740;p107"/>
          <p:cNvSpPr txBox="1">
            <a:spLocks noGrp="1"/>
          </p:cNvSpPr>
          <p:nvPr>
            <p:ph type="body" idx="1"/>
          </p:nvPr>
        </p:nvSpPr>
        <p:spPr>
          <a:xfrm>
            <a:off x="592925" y="785828"/>
            <a:ext cx="7836600" cy="3127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order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flex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flex-grow: default 0</a:t>
            </a:r>
            <a:br>
              <a:rPr lang="es"/>
            </a:br>
            <a:r>
              <a:rPr lang="es"/>
              <a:t>	cuánto crecerá el elemento, si puede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flex-shrink: default 1</a:t>
            </a:r>
            <a:br>
              <a:rPr lang="es"/>
            </a:br>
            <a:r>
              <a:rPr lang="es"/>
              <a:t>	cuánto decrecerá el elemento, si lo necesita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flex-basis: default auto</a:t>
            </a:r>
            <a:br>
              <a:rPr lang="es"/>
            </a:br>
            <a:r>
              <a:rPr lang="es"/>
              <a:t>	tamaño inicial en el eje principal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align-self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3449</Words>
  <Application>Microsoft Office PowerPoint</Application>
  <PresentationFormat>Presentación en pantalla (16:9)</PresentationFormat>
  <Paragraphs>765</Paragraphs>
  <Slides>131</Slides>
  <Notes>131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131</vt:i4>
      </vt:variant>
    </vt:vector>
  </HeadingPairs>
  <TitlesOfParts>
    <vt:vector size="137" baseType="lpstr">
      <vt:lpstr>Courier New</vt:lpstr>
      <vt:lpstr>Helvetica Neue</vt:lpstr>
      <vt:lpstr>Gill Sans</vt:lpstr>
      <vt:lpstr>Helvetica Neue Light</vt:lpstr>
      <vt:lpstr>Arial</vt:lpstr>
      <vt:lpstr>White</vt:lpstr>
      <vt:lpstr>Fundamentos de HTML, CSS y JavaScript</vt:lpstr>
      <vt:lpstr>Alejandro Cerezo Lasne</vt:lpstr>
      <vt:lpstr>HTML Básico</vt:lpstr>
      <vt:lpstr>Introducción a la Web</vt:lpstr>
      <vt:lpstr>Modelo cliente / servidor en la Web</vt:lpstr>
      <vt:lpstr>El lado cliente o Front End</vt:lpstr>
      <vt:lpstr>Proceso de creación de un sitio/aplicación</vt:lpstr>
      <vt:lpstr>Proyecto. Presentación</vt:lpstr>
      <vt:lpstr>Entorno y herramientas.</vt:lpstr>
      <vt:lpstr>Fuentes de información</vt:lpstr>
      <vt:lpstr>Lenguaje HTML</vt:lpstr>
      <vt:lpstr>Origen y desarrollo</vt:lpstr>
      <vt:lpstr>HTML5</vt:lpstr>
      <vt:lpstr>Etiquetas y atributos</vt:lpstr>
      <vt:lpstr>Atributos universales</vt:lpstr>
      <vt:lpstr>Comentarios y convenios</vt:lpstr>
      <vt:lpstr>Estructura básica</vt:lpstr>
      <vt:lpstr>Sintaxis y semántica</vt:lpstr>
      <vt:lpstr>Parseado sintáctico -&gt; el DOM</vt:lpstr>
      <vt:lpstr>Elementos del head</vt:lpstr>
      <vt:lpstr>Elementos del head. Metadatos</vt:lpstr>
      <vt:lpstr>Proyecto. Creación de la estructura básica</vt:lpstr>
      <vt:lpstr>Etiquetas HTML</vt:lpstr>
      <vt:lpstr>Tipos de etiquetas. Content Types en HTML5</vt:lpstr>
      <vt:lpstr>Tipos de etiquetas: en bloque / en línea</vt:lpstr>
      <vt:lpstr>Tipos de etiquetas. Estructura del estándar</vt:lpstr>
      <vt:lpstr>Secciones semánticas (sectioning)</vt:lpstr>
      <vt:lpstr>Proyecto. Creación de las secciones básicas</vt:lpstr>
      <vt:lpstr>Grupos de elementos (grouping)</vt:lpstr>
      <vt:lpstr>Proyecto. Incorporando contenido. Grupos de elementos</vt:lpstr>
      <vt:lpstr>Enlaces (links)</vt:lpstr>
      <vt:lpstr>Proyecto. Creación del menú</vt:lpstr>
      <vt:lpstr>Elementos en línea (text-level)</vt:lpstr>
      <vt:lpstr>Proyecto. Mejora de los textos </vt:lpstr>
      <vt:lpstr>HTML. Otros elementos</vt:lpstr>
      <vt:lpstr>Etiquetas HTML (continuación)</vt:lpstr>
      <vt:lpstr>Elementos embebidos (embedded content)</vt:lpstr>
      <vt:lpstr>Proyecto. Incorporación de imágenes (y videos) </vt:lpstr>
      <vt:lpstr>Tablas (Tabular data)</vt:lpstr>
      <vt:lpstr>Formularios (forms)</vt:lpstr>
      <vt:lpstr>Controles de formularios</vt:lpstr>
      <vt:lpstr>Proyecto. Incorporación de un formulario de contacto</vt:lpstr>
      <vt:lpstr>Elementos interactivos (interactive elements)</vt:lpstr>
      <vt:lpstr>details / summary</vt:lpstr>
      <vt:lpstr>dialog</vt:lpstr>
      <vt:lpstr>Scripting</vt:lpstr>
      <vt:lpstr>Metadatos</vt:lpstr>
      <vt:lpstr>CSS. Selectores y propiedades básicas</vt:lpstr>
      <vt:lpstr>Origen y evolución de CSS</vt:lpstr>
      <vt:lpstr>Fuentes del CSS</vt:lpstr>
      <vt:lpstr>Proyecto. Creación del fichero CSS</vt:lpstr>
      <vt:lpstr>Selectores, propiedades y directivas.</vt:lpstr>
      <vt:lpstr>Herramientas. CanIUse</vt:lpstr>
      <vt:lpstr>Herramientas en el navegador. Inspector</vt:lpstr>
      <vt:lpstr>Selectores básicos</vt:lpstr>
      <vt:lpstr>Selectores combinados: anidación</vt:lpstr>
      <vt:lpstr>Proyecto. Uso de clases CSS o de anidación</vt:lpstr>
      <vt:lpstr>Pseudoelementos y pseudoclases.</vt:lpstr>
      <vt:lpstr>Proyecto. PseudoElementos</vt:lpstr>
      <vt:lpstr>Aplicación de múltiples estilos</vt:lpstr>
      <vt:lpstr>Especificidad</vt:lpstr>
      <vt:lpstr>Unidades de medida. Relativas y absolutas.</vt:lpstr>
      <vt:lpstr>Variables. Uso de calc()</vt:lpstr>
      <vt:lpstr>Proyecto. Uso de variables</vt:lpstr>
      <vt:lpstr>Propiedades básicas</vt:lpstr>
      <vt:lpstr>Tipografías</vt:lpstr>
      <vt:lpstr>Proyecto. Uso de Google Fonts. Uso de Font Ions</vt:lpstr>
      <vt:lpstr>Colores</vt:lpstr>
      <vt:lpstr>Degradados y sombras </vt:lpstr>
      <vt:lpstr>Backgrounds: imágenes y patrones</vt:lpstr>
      <vt:lpstr>Proyecto. Imágenes de fondo</vt:lpstr>
      <vt:lpstr>CSS. Display, modelo de caja y posicionamiento </vt:lpstr>
      <vt:lpstr>Modelo de caja. Elementos</vt:lpstr>
      <vt:lpstr>Modelo de caja. Sistemas de medida</vt:lpstr>
      <vt:lpstr>Proyecto. Uso de Reset</vt:lpstr>
      <vt:lpstr>Modelo de caja. Propiedades</vt:lpstr>
      <vt:lpstr>Centrado de bloques</vt:lpstr>
      <vt:lpstr>Proyecto. Uso del espacio</vt:lpstr>
      <vt:lpstr>Display. Opciones básicas</vt:lpstr>
      <vt:lpstr>Posicionamiento.</vt:lpstr>
      <vt:lpstr>Proyecto. Creación del menú y las cabeceras</vt:lpstr>
      <vt:lpstr>Cambios del flujo static</vt:lpstr>
      <vt:lpstr>Columnas de texto</vt:lpstr>
      <vt:lpstr>Proyecto. Cambios en el post </vt:lpstr>
      <vt:lpstr>Diseño de layouts. Flex. CSS Dinámico</vt:lpstr>
      <vt:lpstr>Diseño de layouts</vt:lpstr>
      <vt:lpstr>Disposiciones: la anchura</vt:lpstr>
      <vt:lpstr>El problema del “Holy Grail Layout”: la altura</vt:lpstr>
      <vt:lpstr>Ejercicio. Simulando el “Holy Grail Layout” </vt:lpstr>
      <vt:lpstr>Primer pantallazo (above the fold)</vt:lpstr>
      <vt:lpstr>Distribución y proporcionalidad: grid</vt:lpstr>
      <vt:lpstr>Ejercicio. Creación de un grid</vt:lpstr>
      <vt:lpstr>Librerías / Frameworks con grids</vt:lpstr>
      <vt:lpstr>Display Table</vt:lpstr>
      <vt:lpstr>Ejercicio. Consiguiendo el “Holy Grail Layout” </vt:lpstr>
      <vt:lpstr>Flex Box</vt:lpstr>
      <vt:lpstr>Contenedor Flex</vt:lpstr>
      <vt:lpstr>Contenedor Flex: propiedades</vt:lpstr>
      <vt:lpstr>Items flexibles</vt:lpstr>
      <vt:lpstr>Ejercicio. Consiguiendo el “Holy Grail Layout” </vt:lpstr>
      <vt:lpstr>Proyecto. Utilizando FlexBox</vt:lpstr>
      <vt:lpstr>CSS Dinámico</vt:lpstr>
      <vt:lpstr>Transiciones</vt:lpstr>
      <vt:lpstr>Transition: propiedades</vt:lpstr>
      <vt:lpstr>Transformaciones</vt:lpstr>
      <vt:lpstr>Proyecto. Utilizando CSS Dinámico</vt:lpstr>
      <vt:lpstr>Animaciones: keyframes</vt:lpstr>
      <vt:lpstr>Animaciones: animation</vt:lpstr>
      <vt:lpstr>Proyecto. Utilizando CSS Dinámico</vt:lpstr>
      <vt:lpstr>CSS Avanzado. Grid. RWD</vt:lpstr>
      <vt:lpstr>Diseño  Responsivo (RWD)</vt:lpstr>
      <vt:lpstr>Media Queries</vt:lpstr>
      <vt:lpstr>Tamaños de pantalla</vt:lpstr>
      <vt:lpstr>Procedimiento</vt:lpstr>
      <vt:lpstr>Viewport</vt:lpstr>
      <vt:lpstr>Patrones de navegación</vt:lpstr>
      <vt:lpstr>Imágenes</vt:lpstr>
      <vt:lpstr>Diseño “Responsive” Responsable</vt:lpstr>
      <vt:lpstr>Ejercicio. RWD</vt:lpstr>
      <vt:lpstr>Display Grid</vt:lpstr>
      <vt:lpstr>Soporte</vt:lpstr>
      <vt:lpstr>Display Grid: Conceptos básicos</vt:lpstr>
      <vt:lpstr>Contenedor Grid</vt:lpstr>
      <vt:lpstr>Tracks</vt:lpstr>
      <vt:lpstr>Tracks: mejor definición</vt:lpstr>
      <vt:lpstr>Items</vt:lpstr>
      <vt:lpstr>Líneas con nombres</vt:lpstr>
      <vt:lpstr>Áreas con nombres</vt:lpstr>
      <vt:lpstr>Ejercicio. Display Grid</vt:lpstr>
      <vt:lpstr>Gurus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Fundamentos de HTML, CSS y JavaScript</dc:title>
  <cp:lastModifiedBy>USER</cp:lastModifiedBy>
  <cp:revision>2</cp:revision>
  <dcterms:modified xsi:type="dcterms:W3CDTF">2018-10-31T12:55:05Z</dcterms:modified>
</cp:coreProperties>
</file>